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79" r:id="rId16"/>
    <p:sldId id="280" r:id="rId17"/>
    <p:sldId id="267" r:id="rId18"/>
    <p:sldId id="268" r:id="rId19"/>
    <p:sldId id="269" r:id="rId20"/>
    <p:sldId id="271" r:id="rId21"/>
    <p:sldId id="272" r:id="rId22"/>
    <p:sldId id="273" r:id="rId23"/>
    <p:sldId id="274" r:id="rId24"/>
    <p:sldId id="275" r:id="rId25"/>
    <p:sldId id="281" r:id="rId26"/>
    <p:sldId id="276" r:id="rId27"/>
    <p:sldId id="277" r:id="rId28"/>
    <p:sldId id="278" r:id="rId29"/>
    <p:sldId id="282" r:id="rId30"/>
    <p:sldId id="293" r:id="rId31"/>
    <p:sldId id="283" r:id="rId32"/>
    <p:sldId id="284" r:id="rId33"/>
    <p:sldId id="285" r:id="rId34"/>
    <p:sldId id="288" r:id="rId35"/>
    <p:sldId id="286" r:id="rId36"/>
    <p:sldId id="287" r:id="rId37"/>
    <p:sldId id="290" r:id="rId38"/>
    <p:sldId id="289" r:id="rId39"/>
    <p:sldId id="291" r:id="rId40"/>
    <p:sldId id="2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ECFB-461E-49FB-AAE3-F621F5A4568B}"/>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AEC382A6-09F7-4A87-AA9E-CC7552CFDB99}"/>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E5072CEE-9C0D-4D29-B0AA-0FB6CBF5C1C6}"/>
              </a:ext>
            </a:extLst>
          </p:cNvPr>
          <p:cNvSpPr txBox="1">
            <a:spLocks noGrp="1"/>
          </p:cNvSpPr>
          <p:nvPr>
            <p:ph type="dt" sz="half" idx="7"/>
          </p:nvPr>
        </p:nvSpPr>
        <p:spPr/>
        <p:txBody>
          <a:bodyPr/>
          <a:lstStyle>
            <a:lvl1pPr>
              <a:defRPr/>
            </a:lvl1pPr>
          </a:lstStyle>
          <a:p>
            <a:pPr lvl="0"/>
            <a:fld id="{E26655C1-50DD-4C30-9C48-FB836DCB553E}" type="datetime1">
              <a:rPr lang="en-GB"/>
              <a:pPr lvl="0"/>
              <a:t>07/05/2020</a:t>
            </a:fld>
            <a:endParaRPr lang="en-GB"/>
          </a:p>
        </p:txBody>
      </p:sp>
      <p:sp>
        <p:nvSpPr>
          <p:cNvPr id="5" name="Footer Placeholder 4">
            <a:extLst>
              <a:ext uri="{FF2B5EF4-FFF2-40B4-BE49-F238E27FC236}">
                <a16:creationId xmlns:a16="http://schemas.microsoft.com/office/drawing/2014/main" id="{11726B4C-B04E-46E8-8FED-EE13311BCDB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2A0E218-8E10-42BC-BAF2-56FDC80365C1}"/>
              </a:ext>
            </a:extLst>
          </p:cNvPr>
          <p:cNvSpPr txBox="1">
            <a:spLocks noGrp="1"/>
          </p:cNvSpPr>
          <p:nvPr>
            <p:ph type="sldNum" sz="quarter" idx="8"/>
          </p:nvPr>
        </p:nvSpPr>
        <p:spPr/>
        <p:txBody>
          <a:bodyPr/>
          <a:lstStyle>
            <a:lvl1pPr>
              <a:defRPr/>
            </a:lvl1pPr>
          </a:lstStyle>
          <a:p>
            <a:pPr lvl="0"/>
            <a:fld id="{23E4866C-0F87-46B9-8817-110E311FE7DD}" type="slidenum">
              <a:t>‹#›</a:t>
            </a:fld>
            <a:endParaRPr lang="en-GB"/>
          </a:p>
        </p:txBody>
      </p:sp>
    </p:spTree>
    <p:extLst>
      <p:ext uri="{BB962C8B-B14F-4D97-AF65-F5344CB8AC3E}">
        <p14:creationId xmlns:p14="http://schemas.microsoft.com/office/powerpoint/2010/main" val="18641105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A30F-B8FF-42CB-B9BA-47F7DFA16AD3}"/>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D2C913CF-6F43-4C82-BE7E-26F85B8A311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5C09D3-417A-444D-B0F0-19A895528EE2}"/>
              </a:ext>
            </a:extLst>
          </p:cNvPr>
          <p:cNvSpPr txBox="1">
            <a:spLocks noGrp="1"/>
          </p:cNvSpPr>
          <p:nvPr>
            <p:ph type="dt" sz="half" idx="7"/>
          </p:nvPr>
        </p:nvSpPr>
        <p:spPr/>
        <p:txBody>
          <a:bodyPr/>
          <a:lstStyle>
            <a:lvl1pPr>
              <a:defRPr/>
            </a:lvl1pPr>
          </a:lstStyle>
          <a:p>
            <a:pPr lvl="0"/>
            <a:fld id="{999193BE-7D2A-4AE8-918B-D38ACFF0B1CF}" type="datetime1">
              <a:rPr lang="en-GB"/>
              <a:pPr lvl="0"/>
              <a:t>07/05/2020</a:t>
            </a:fld>
            <a:endParaRPr lang="en-GB"/>
          </a:p>
        </p:txBody>
      </p:sp>
      <p:sp>
        <p:nvSpPr>
          <p:cNvPr id="5" name="Footer Placeholder 4">
            <a:extLst>
              <a:ext uri="{FF2B5EF4-FFF2-40B4-BE49-F238E27FC236}">
                <a16:creationId xmlns:a16="http://schemas.microsoft.com/office/drawing/2014/main" id="{7B68A6A2-4A41-4888-843C-66CF1F23590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41397D9-B9AC-4010-A913-2F01660C9070}"/>
              </a:ext>
            </a:extLst>
          </p:cNvPr>
          <p:cNvSpPr txBox="1">
            <a:spLocks noGrp="1"/>
          </p:cNvSpPr>
          <p:nvPr>
            <p:ph type="sldNum" sz="quarter" idx="8"/>
          </p:nvPr>
        </p:nvSpPr>
        <p:spPr/>
        <p:txBody>
          <a:bodyPr/>
          <a:lstStyle>
            <a:lvl1pPr>
              <a:defRPr/>
            </a:lvl1pPr>
          </a:lstStyle>
          <a:p>
            <a:pPr lvl="0"/>
            <a:fld id="{6A841E85-9C71-4B46-B6CF-5A6DC2CF3A23}" type="slidenum">
              <a:t>‹#›</a:t>
            </a:fld>
            <a:endParaRPr lang="en-GB"/>
          </a:p>
        </p:txBody>
      </p:sp>
    </p:spTree>
    <p:extLst>
      <p:ext uri="{BB962C8B-B14F-4D97-AF65-F5344CB8AC3E}">
        <p14:creationId xmlns:p14="http://schemas.microsoft.com/office/powerpoint/2010/main" val="30870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AA022-E75F-48A5-882F-DEFCA7E205AA}"/>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DCFF9DC8-9889-436D-9CEA-DD59D23BF88B}"/>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7B97AB-A424-4A9F-88A2-7C872C512917}"/>
              </a:ext>
            </a:extLst>
          </p:cNvPr>
          <p:cNvSpPr txBox="1">
            <a:spLocks noGrp="1"/>
          </p:cNvSpPr>
          <p:nvPr>
            <p:ph type="dt" sz="half" idx="7"/>
          </p:nvPr>
        </p:nvSpPr>
        <p:spPr/>
        <p:txBody>
          <a:bodyPr/>
          <a:lstStyle>
            <a:lvl1pPr>
              <a:defRPr/>
            </a:lvl1pPr>
          </a:lstStyle>
          <a:p>
            <a:pPr lvl="0"/>
            <a:fld id="{F44805EE-E99F-4C83-AA18-362242FEE539}" type="datetime1">
              <a:rPr lang="en-GB"/>
              <a:pPr lvl="0"/>
              <a:t>07/05/2020</a:t>
            </a:fld>
            <a:endParaRPr lang="en-GB"/>
          </a:p>
        </p:txBody>
      </p:sp>
      <p:sp>
        <p:nvSpPr>
          <p:cNvPr id="5" name="Footer Placeholder 4">
            <a:extLst>
              <a:ext uri="{FF2B5EF4-FFF2-40B4-BE49-F238E27FC236}">
                <a16:creationId xmlns:a16="http://schemas.microsoft.com/office/drawing/2014/main" id="{78D7B4E2-78DA-498D-B810-3ED800E7990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689590BB-E9BF-430C-9E77-C6CADFEB3AEA}"/>
              </a:ext>
            </a:extLst>
          </p:cNvPr>
          <p:cNvSpPr txBox="1">
            <a:spLocks noGrp="1"/>
          </p:cNvSpPr>
          <p:nvPr>
            <p:ph type="sldNum" sz="quarter" idx="8"/>
          </p:nvPr>
        </p:nvSpPr>
        <p:spPr/>
        <p:txBody>
          <a:bodyPr/>
          <a:lstStyle>
            <a:lvl1pPr>
              <a:defRPr/>
            </a:lvl1pPr>
          </a:lstStyle>
          <a:p>
            <a:pPr lvl="0"/>
            <a:fld id="{8D6722DD-8669-4674-8E01-BE084D91BD24}" type="slidenum">
              <a:t>‹#›</a:t>
            </a:fld>
            <a:endParaRPr lang="en-GB"/>
          </a:p>
        </p:txBody>
      </p:sp>
    </p:spTree>
    <p:extLst>
      <p:ext uri="{BB962C8B-B14F-4D97-AF65-F5344CB8AC3E}">
        <p14:creationId xmlns:p14="http://schemas.microsoft.com/office/powerpoint/2010/main" val="420146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6128-20B5-453A-8AC4-72FDDA527193}"/>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9C113523-E3DF-4702-AF98-573C4FC70F4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0165C0-D9A0-4FCB-8CC6-D8DEBE6254EC}"/>
              </a:ext>
            </a:extLst>
          </p:cNvPr>
          <p:cNvSpPr txBox="1">
            <a:spLocks noGrp="1"/>
          </p:cNvSpPr>
          <p:nvPr>
            <p:ph type="dt" sz="half" idx="7"/>
          </p:nvPr>
        </p:nvSpPr>
        <p:spPr/>
        <p:txBody>
          <a:bodyPr/>
          <a:lstStyle>
            <a:lvl1pPr>
              <a:defRPr/>
            </a:lvl1pPr>
          </a:lstStyle>
          <a:p>
            <a:pPr lvl="0"/>
            <a:fld id="{E68EFB13-0066-47D6-8FA2-A4E976028719}" type="datetime1">
              <a:rPr lang="en-GB"/>
              <a:pPr lvl="0"/>
              <a:t>07/05/2020</a:t>
            </a:fld>
            <a:endParaRPr lang="en-GB"/>
          </a:p>
        </p:txBody>
      </p:sp>
      <p:sp>
        <p:nvSpPr>
          <p:cNvPr id="5" name="Footer Placeholder 4">
            <a:extLst>
              <a:ext uri="{FF2B5EF4-FFF2-40B4-BE49-F238E27FC236}">
                <a16:creationId xmlns:a16="http://schemas.microsoft.com/office/drawing/2014/main" id="{1B0BE7AA-BF2F-4A56-925C-FCAE059EC77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5B4471B-AF20-4F7F-BAF7-B45354F383A8}"/>
              </a:ext>
            </a:extLst>
          </p:cNvPr>
          <p:cNvSpPr txBox="1">
            <a:spLocks noGrp="1"/>
          </p:cNvSpPr>
          <p:nvPr>
            <p:ph type="sldNum" sz="quarter" idx="8"/>
          </p:nvPr>
        </p:nvSpPr>
        <p:spPr/>
        <p:txBody>
          <a:bodyPr/>
          <a:lstStyle>
            <a:lvl1pPr>
              <a:defRPr/>
            </a:lvl1pPr>
          </a:lstStyle>
          <a:p>
            <a:pPr lvl="0"/>
            <a:fld id="{A180FCF4-A466-49EF-ABBA-38C4D37A5F6E}" type="slidenum">
              <a:t>‹#›</a:t>
            </a:fld>
            <a:endParaRPr lang="en-GB"/>
          </a:p>
        </p:txBody>
      </p:sp>
    </p:spTree>
    <p:extLst>
      <p:ext uri="{BB962C8B-B14F-4D97-AF65-F5344CB8AC3E}">
        <p14:creationId xmlns:p14="http://schemas.microsoft.com/office/powerpoint/2010/main" val="354864586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AA98-6344-4356-8515-314197BC143C}"/>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A4530F12-9998-42F9-847D-06C5C2F20FA1}"/>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2F16D68F-E845-495D-9646-585E998CE5C1}"/>
              </a:ext>
            </a:extLst>
          </p:cNvPr>
          <p:cNvSpPr txBox="1">
            <a:spLocks noGrp="1"/>
          </p:cNvSpPr>
          <p:nvPr>
            <p:ph type="dt" sz="half" idx="7"/>
          </p:nvPr>
        </p:nvSpPr>
        <p:spPr/>
        <p:txBody>
          <a:bodyPr/>
          <a:lstStyle>
            <a:lvl1pPr>
              <a:defRPr/>
            </a:lvl1pPr>
          </a:lstStyle>
          <a:p>
            <a:pPr lvl="0"/>
            <a:fld id="{0AB663C5-E1BE-45C4-A616-08170F050F98}" type="datetime1">
              <a:rPr lang="en-GB"/>
              <a:pPr lvl="0"/>
              <a:t>07/05/2020</a:t>
            </a:fld>
            <a:endParaRPr lang="en-GB"/>
          </a:p>
        </p:txBody>
      </p:sp>
      <p:sp>
        <p:nvSpPr>
          <p:cNvPr id="5" name="Footer Placeholder 4">
            <a:extLst>
              <a:ext uri="{FF2B5EF4-FFF2-40B4-BE49-F238E27FC236}">
                <a16:creationId xmlns:a16="http://schemas.microsoft.com/office/drawing/2014/main" id="{3EDF7EC5-3E20-4C3C-A9C3-5B8827F4CCB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52E565F-A27A-49AA-A426-C92766C9658A}"/>
              </a:ext>
            </a:extLst>
          </p:cNvPr>
          <p:cNvSpPr txBox="1">
            <a:spLocks noGrp="1"/>
          </p:cNvSpPr>
          <p:nvPr>
            <p:ph type="sldNum" sz="quarter" idx="8"/>
          </p:nvPr>
        </p:nvSpPr>
        <p:spPr/>
        <p:txBody>
          <a:bodyPr/>
          <a:lstStyle>
            <a:lvl1pPr>
              <a:defRPr/>
            </a:lvl1pPr>
          </a:lstStyle>
          <a:p>
            <a:pPr lvl="0"/>
            <a:fld id="{CD0A6E3B-EB50-4E9F-911D-506FDECAC145}" type="slidenum">
              <a:t>‹#›</a:t>
            </a:fld>
            <a:endParaRPr lang="en-GB"/>
          </a:p>
        </p:txBody>
      </p:sp>
    </p:spTree>
    <p:extLst>
      <p:ext uri="{BB962C8B-B14F-4D97-AF65-F5344CB8AC3E}">
        <p14:creationId xmlns:p14="http://schemas.microsoft.com/office/powerpoint/2010/main" val="1166767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4F4A-A21B-49B9-BF8E-2C7F4CA7990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A4C9A314-8FD8-47B5-8DDF-11BBC9B6C0D7}"/>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CDF2371-F2EA-4EFF-BEE1-F60566B7E070}"/>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517154-4BD0-4840-ADA1-220DDA3782F6}"/>
              </a:ext>
            </a:extLst>
          </p:cNvPr>
          <p:cNvSpPr txBox="1">
            <a:spLocks noGrp="1"/>
          </p:cNvSpPr>
          <p:nvPr>
            <p:ph type="dt" sz="half" idx="7"/>
          </p:nvPr>
        </p:nvSpPr>
        <p:spPr/>
        <p:txBody>
          <a:bodyPr/>
          <a:lstStyle>
            <a:lvl1pPr>
              <a:defRPr/>
            </a:lvl1pPr>
          </a:lstStyle>
          <a:p>
            <a:pPr lvl="0"/>
            <a:fld id="{CF348F3A-95FC-40B9-8019-1AB292946459}" type="datetime1">
              <a:rPr lang="en-GB"/>
              <a:pPr lvl="0"/>
              <a:t>07/05/2020</a:t>
            </a:fld>
            <a:endParaRPr lang="en-GB"/>
          </a:p>
        </p:txBody>
      </p:sp>
      <p:sp>
        <p:nvSpPr>
          <p:cNvPr id="6" name="Footer Placeholder 5">
            <a:extLst>
              <a:ext uri="{FF2B5EF4-FFF2-40B4-BE49-F238E27FC236}">
                <a16:creationId xmlns:a16="http://schemas.microsoft.com/office/drawing/2014/main" id="{6AAAB286-2555-4D58-B055-7A9A4D4F362C}"/>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08B4F160-805B-4788-BCB3-E84BB87D89F9}"/>
              </a:ext>
            </a:extLst>
          </p:cNvPr>
          <p:cNvSpPr txBox="1">
            <a:spLocks noGrp="1"/>
          </p:cNvSpPr>
          <p:nvPr>
            <p:ph type="sldNum" sz="quarter" idx="8"/>
          </p:nvPr>
        </p:nvSpPr>
        <p:spPr/>
        <p:txBody>
          <a:bodyPr/>
          <a:lstStyle>
            <a:lvl1pPr>
              <a:defRPr/>
            </a:lvl1pPr>
          </a:lstStyle>
          <a:p>
            <a:pPr lvl="0"/>
            <a:fld id="{27745953-F991-4145-991A-1DD2D5CFD215}" type="slidenum">
              <a:t>‹#›</a:t>
            </a:fld>
            <a:endParaRPr lang="en-GB"/>
          </a:p>
        </p:txBody>
      </p:sp>
    </p:spTree>
    <p:extLst>
      <p:ext uri="{BB962C8B-B14F-4D97-AF65-F5344CB8AC3E}">
        <p14:creationId xmlns:p14="http://schemas.microsoft.com/office/powerpoint/2010/main" val="150101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E6A4-F6CE-4C99-90EF-A73BA8CDD20A}"/>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DF69CC2C-9A17-41D9-A897-C87B2B272A69}"/>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1A0ADD1D-FFB4-4960-BA4B-B4D357313D05}"/>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52EEBE-2EF5-4931-AFDF-96E649AFFE47}"/>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F843EE63-941C-4D3A-AC8D-9267A5DD8A20}"/>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1F4DBB-CF8B-4D1F-B8BC-B2E40F6D3E78}"/>
              </a:ext>
            </a:extLst>
          </p:cNvPr>
          <p:cNvSpPr txBox="1">
            <a:spLocks noGrp="1"/>
          </p:cNvSpPr>
          <p:nvPr>
            <p:ph type="dt" sz="half" idx="7"/>
          </p:nvPr>
        </p:nvSpPr>
        <p:spPr/>
        <p:txBody>
          <a:bodyPr/>
          <a:lstStyle>
            <a:lvl1pPr>
              <a:defRPr/>
            </a:lvl1pPr>
          </a:lstStyle>
          <a:p>
            <a:pPr lvl="0"/>
            <a:fld id="{38DC0397-46EF-4AEB-A721-BE442A6918B1}" type="datetime1">
              <a:rPr lang="en-GB"/>
              <a:pPr lvl="0"/>
              <a:t>07/05/2020</a:t>
            </a:fld>
            <a:endParaRPr lang="en-GB"/>
          </a:p>
        </p:txBody>
      </p:sp>
      <p:sp>
        <p:nvSpPr>
          <p:cNvPr id="8" name="Footer Placeholder 7">
            <a:extLst>
              <a:ext uri="{FF2B5EF4-FFF2-40B4-BE49-F238E27FC236}">
                <a16:creationId xmlns:a16="http://schemas.microsoft.com/office/drawing/2014/main" id="{852A3A7A-1F37-44C5-981A-7FC5FE5E945B}"/>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A1D124F5-654E-4ED8-85A5-378630892639}"/>
              </a:ext>
            </a:extLst>
          </p:cNvPr>
          <p:cNvSpPr txBox="1">
            <a:spLocks noGrp="1"/>
          </p:cNvSpPr>
          <p:nvPr>
            <p:ph type="sldNum" sz="quarter" idx="8"/>
          </p:nvPr>
        </p:nvSpPr>
        <p:spPr/>
        <p:txBody>
          <a:bodyPr/>
          <a:lstStyle>
            <a:lvl1pPr>
              <a:defRPr/>
            </a:lvl1pPr>
          </a:lstStyle>
          <a:p>
            <a:pPr lvl="0"/>
            <a:fld id="{125EC20F-C0F0-4AD0-A2E3-E024D88198C4}" type="slidenum">
              <a:t>‹#›</a:t>
            </a:fld>
            <a:endParaRPr lang="en-GB"/>
          </a:p>
        </p:txBody>
      </p:sp>
    </p:spTree>
    <p:extLst>
      <p:ext uri="{BB962C8B-B14F-4D97-AF65-F5344CB8AC3E}">
        <p14:creationId xmlns:p14="http://schemas.microsoft.com/office/powerpoint/2010/main" val="117850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0584-4E15-46BD-A7EA-80C6A48D5C93}"/>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90DEE2AB-DB58-4B5E-8583-6EDDC7F20772}"/>
              </a:ext>
            </a:extLst>
          </p:cNvPr>
          <p:cNvSpPr txBox="1">
            <a:spLocks noGrp="1"/>
          </p:cNvSpPr>
          <p:nvPr>
            <p:ph type="dt" sz="half" idx="7"/>
          </p:nvPr>
        </p:nvSpPr>
        <p:spPr/>
        <p:txBody>
          <a:bodyPr/>
          <a:lstStyle>
            <a:lvl1pPr>
              <a:defRPr/>
            </a:lvl1pPr>
          </a:lstStyle>
          <a:p>
            <a:pPr lvl="0"/>
            <a:fld id="{358ACC84-C918-40CF-9F05-0836D659879F}" type="datetime1">
              <a:rPr lang="en-GB"/>
              <a:pPr lvl="0"/>
              <a:t>07/05/2020</a:t>
            </a:fld>
            <a:endParaRPr lang="en-GB"/>
          </a:p>
        </p:txBody>
      </p:sp>
      <p:sp>
        <p:nvSpPr>
          <p:cNvPr id="4" name="Footer Placeholder 3">
            <a:extLst>
              <a:ext uri="{FF2B5EF4-FFF2-40B4-BE49-F238E27FC236}">
                <a16:creationId xmlns:a16="http://schemas.microsoft.com/office/drawing/2014/main" id="{1242CAA6-9B3F-46AD-A0E6-50C0E5E96442}"/>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A890A5EB-4F8F-4F59-B124-BD3B96B81570}"/>
              </a:ext>
            </a:extLst>
          </p:cNvPr>
          <p:cNvSpPr txBox="1">
            <a:spLocks noGrp="1"/>
          </p:cNvSpPr>
          <p:nvPr>
            <p:ph type="sldNum" sz="quarter" idx="8"/>
          </p:nvPr>
        </p:nvSpPr>
        <p:spPr/>
        <p:txBody>
          <a:bodyPr/>
          <a:lstStyle>
            <a:lvl1pPr>
              <a:defRPr/>
            </a:lvl1pPr>
          </a:lstStyle>
          <a:p>
            <a:pPr lvl="0"/>
            <a:fld id="{C53C429D-601A-4F0E-AAD7-F1B11FFF1C17}" type="slidenum">
              <a:t>‹#›</a:t>
            </a:fld>
            <a:endParaRPr lang="en-GB"/>
          </a:p>
        </p:txBody>
      </p:sp>
    </p:spTree>
    <p:extLst>
      <p:ext uri="{BB962C8B-B14F-4D97-AF65-F5344CB8AC3E}">
        <p14:creationId xmlns:p14="http://schemas.microsoft.com/office/powerpoint/2010/main" val="162916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4383E6-B5EF-46E9-97C5-80806DB8FEF4}"/>
              </a:ext>
            </a:extLst>
          </p:cNvPr>
          <p:cNvSpPr txBox="1">
            <a:spLocks noGrp="1"/>
          </p:cNvSpPr>
          <p:nvPr>
            <p:ph type="dt" sz="half" idx="7"/>
          </p:nvPr>
        </p:nvSpPr>
        <p:spPr/>
        <p:txBody>
          <a:bodyPr/>
          <a:lstStyle>
            <a:lvl1pPr>
              <a:defRPr/>
            </a:lvl1pPr>
          </a:lstStyle>
          <a:p>
            <a:pPr lvl="0"/>
            <a:fld id="{92BF75F0-77AF-4FDE-87C3-830F1A3D2225}" type="datetime1">
              <a:rPr lang="en-GB"/>
              <a:pPr lvl="0"/>
              <a:t>07/05/2020</a:t>
            </a:fld>
            <a:endParaRPr lang="en-GB"/>
          </a:p>
        </p:txBody>
      </p:sp>
      <p:sp>
        <p:nvSpPr>
          <p:cNvPr id="3" name="Footer Placeholder 2">
            <a:extLst>
              <a:ext uri="{FF2B5EF4-FFF2-40B4-BE49-F238E27FC236}">
                <a16:creationId xmlns:a16="http://schemas.microsoft.com/office/drawing/2014/main" id="{9B7E1701-640A-4123-AE55-F5C9627FC4BC}"/>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B148B8B9-4321-401A-8734-1871973317A3}"/>
              </a:ext>
            </a:extLst>
          </p:cNvPr>
          <p:cNvSpPr txBox="1">
            <a:spLocks noGrp="1"/>
          </p:cNvSpPr>
          <p:nvPr>
            <p:ph type="sldNum" sz="quarter" idx="8"/>
          </p:nvPr>
        </p:nvSpPr>
        <p:spPr/>
        <p:txBody>
          <a:bodyPr/>
          <a:lstStyle>
            <a:lvl1pPr>
              <a:defRPr/>
            </a:lvl1pPr>
          </a:lstStyle>
          <a:p>
            <a:pPr lvl="0"/>
            <a:fld id="{ACAD57F3-C3F7-46AF-A1CF-6D32AB00FB54}" type="slidenum">
              <a:t>‹#›</a:t>
            </a:fld>
            <a:endParaRPr lang="en-GB"/>
          </a:p>
        </p:txBody>
      </p:sp>
    </p:spTree>
    <p:extLst>
      <p:ext uri="{BB962C8B-B14F-4D97-AF65-F5344CB8AC3E}">
        <p14:creationId xmlns:p14="http://schemas.microsoft.com/office/powerpoint/2010/main" val="382299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92118-5AB8-4A8E-89BC-013FE63FFA06}"/>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8E0D0AB2-19D0-47F1-AB76-C39540CBC17F}"/>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F30151-F442-4A98-82C2-29567C51289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BD604F28-0B20-4FD8-95C6-70274A1FB458}"/>
              </a:ext>
            </a:extLst>
          </p:cNvPr>
          <p:cNvSpPr txBox="1">
            <a:spLocks noGrp="1"/>
          </p:cNvSpPr>
          <p:nvPr>
            <p:ph type="dt" sz="half" idx="7"/>
          </p:nvPr>
        </p:nvSpPr>
        <p:spPr/>
        <p:txBody>
          <a:bodyPr/>
          <a:lstStyle>
            <a:lvl1pPr>
              <a:defRPr/>
            </a:lvl1pPr>
          </a:lstStyle>
          <a:p>
            <a:pPr lvl="0"/>
            <a:fld id="{1EF83679-D90C-4607-8A35-34E108A4E4C6}" type="datetime1">
              <a:rPr lang="en-GB"/>
              <a:pPr lvl="0"/>
              <a:t>07/05/2020</a:t>
            </a:fld>
            <a:endParaRPr lang="en-GB"/>
          </a:p>
        </p:txBody>
      </p:sp>
      <p:sp>
        <p:nvSpPr>
          <p:cNvPr id="6" name="Footer Placeholder 5">
            <a:extLst>
              <a:ext uri="{FF2B5EF4-FFF2-40B4-BE49-F238E27FC236}">
                <a16:creationId xmlns:a16="http://schemas.microsoft.com/office/drawing/2014/main" id="{34C7E5C5-B37C-4599-A2EE-A858971C40A7}"/>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0F5BC184-FCA3-4A4B-9A76-EF294800FE6A}"/>
              </a:ext>
            </a:extLst>
          </p:cNvPr>
          <p:cNvSpPr txBox="1">
            <a:spLocks noGrp="1"/>
          </p:cNvSpPr>
          <p:nvPr>
            <p:ph type="sldNum" sz="quarter" idx="8"/>
          </p:nvPr>
        </p:nvSpPr>
        <p:spPr/>
        <p:txBody>
          <a:bodyPr/>
          <a:lstStyle>
            <a:lvl1pPr>
              <a:defRPr/>
            </a:lvl1pPr>
          </a:lstStyle>
          <a:p>
            <a:pPr lvl="0"/>
            <a:fld id="{EE046326-B52D-4E1D-B565-68D9B496B8A7}" type="slidenum">
              <a:t>‹#›</a:t>
            </a:fld>
            <a:endParaRPr lang="en-GB"/>
          </a:p>
        </p:txBody>
      </p:sp>
    </p:spTree>
    <p:extLst>
      <p:ext uri="{BB962C8B-B14F-4D97-AF65-F5344CB8AC3E}">
        <p14:creationId xmlns:p14="http://schemas.microsoft.com/office/powerpoint/2010/main" val="341801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19A34-D64A-45D9-86D9-D27FFBED21F4}"/>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E30354F4-BEA2-40BB-B9A6-5F82E9C26A66}"/>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E5E3FE0E-EF7C-4FCF-A892-13D4320F4C7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98E8F41C-12B5-4B4D-90CA-10DDA294A6EB}"/>
              </a:ext>
            </a:extLst>
          </p:cNvPr>
          <p:cNvSpPr txBox="1">
            <a:spLocks noGrp="1"/>
          </p:cNvSpPr>
          <p:nvPr>
            <p:ph type="dt" sz="half" idx="7"/>
          </p:nvPr>
        </p:nvSpPr>
        <p:spPr/>
        <p:txBody>
          <a:bodyPr/>
          <a:lstStyle>
            <a:lvl1pPr>
              <a:defRPr/>
            </a:lvl1pPr>
          </a:lstStyle>
          <a:p>
            <a:pPr lvl="0"/>
            <a:fld id="{C646E8A0-042D-4A08-A280-0BE7437C2D73}" type="datetime1">
              <a:rPr lang="en-GB"/>
              <a:pPr lvl="0"/>
              <a:t>07/05/2020</a:t>
            </a:fld>
            <a:endParaRPr lang="en-GB"/>
          </a:p>
        </p:txBody>
      </p:sp>
      <p:sp>
        <p:nvSpPr>
          <p:cNvPr id="6" name="Footer Placeholder 5">
            <a:extLst>
              <a:ext uri="{FF2B5EF4-FFF2-40B4-BE49-F238E27FC236}">
                <a16:creationId xmlns:a16="http://schemas.microsoft.com/office/drawing/2014/main" id="{DDB721A3-EAAD-4BFC-9E28-D9BAA55555F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1DB1CFC9-924F-4C9D-9D1D-5DD9CBA9F5D5}"/>
              </a:ext>
            </a:extLst>
          </p:cNvPr>
          <p:cNvSpPr txBox="1">
            <a:spLocks noGrp="1"/>
          </p:cNvSpPr>
          <p:nvPr>
            <p:ph type="sldNum" sz="quarter" idx="8"/>
          </p:nvPr>
        </p:nvSpPr>
        <p:spPr/>
        <p:txBody>
          <a:bodyPr/>
          <a:lstStyle>
            <a:lvl1pPr>
              <a:defRPr/>
            </a:lvl1pPr>
          </a:lstStyle>
          <a:p>
            <a:pPr lvl="0"/>
            <a:fld id="{C90E0804-518C-40F5-81EE-85B5B1F14E3D}" type="slidenum">
              <a:t>‹#›</a:t>
            </a:fld>
            <a:endParaRPr lang="en-GB"/>
          </a:p>
        </p:txBody>
      </p:sp>
    </p:spTree>
    <p:extLst>
      <p:ext uri="{BB962C8B-B14F-4D97-AF65-F5344CB8AC3E}">
        <p14:creationId xmlns:p14="http://schemas.microsoft.com/office/powerpoint/2010/main" val="17236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11E5D7-01C1-47A1-B315-1E7566D5FE56}"/>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108DD6E2-EDC3-4774-8F4B-F4F86FD78A3C}"/>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EDE646-4C6C-4082-91C9-8E1B1A402454}"/>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A7FA0AB4-71F8-4CA6-B464-5C9002A0BAEC}" type="datetime1">
              <a:rPr lang="en-GB"/>
              <a:pPr lvl="0"/>
              <a:t>07/05/2020</a:t>
            </a:fld>
            <a:endParaRPr lang="en-GB"/>
          </a:p>
        </p:txBody>
      </p:sp>
      <p:sp>
        <p:nvSpPr>
          <p:cNvPr id="5" name="Footer Placeholder 4">
            <a:extLst>
              <a:ext uri="{FF2B5EF4-FFF2-40B4-BE49-F238E27FC236}">
                <a16:creationId xmlns:a16="http://schemas.microsoft.com/office/drawing/2014/main" id="{5257D50F-C54B-4888-AA8D-8FF8E30199E1}"/>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789E3DE3-9EF7-48FF-A518-7783091FE015}"/>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367A5B9A-EED3-47D4-B2A5-67AB73466A60}"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20dv.co.uk/" TargetMode="External"/><Relationship Id="rId4" Type="http://schemas.openxmlformats.org/officeDocument/2006/relationships/hyperlink" Target="http://conociendoelbaile.blogspot.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commons.wikimedia.org/wiki/File:Mental-health-2313426_640.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commons.wikimedia.org/wiki/File:Mental-health-2313426_640.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commons.wikimedia.org/wiki/File:Mental-health-2313426_640.pn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en.wikipedia.org/wiki/File:Checkmark_green.sv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s://commons.wikimedia.org/wiki/File:Saint_Andrew%27s_cross_(red).sv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hs.uk/conditions/stress-anxiety-depression/raising-low-self-esteem/"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hs.uk/conditions/stress-anxiety-depression/raising-low-self-esteem/"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File:Checkmark_green.svg"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nhs.uk/live-well/eat-well/?tabname=recipes-and-tip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File:Checkmark_green.sv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youtube.com/watch?v=kyG9HG4kJI4&amp;feature=emb_title" TargetMode="External"/><Relationship Id="rId4" Type="http://schemas.openxmlformats.org/officeDocument/2006/relationships/hyperlink" Target="http://globedia.com/stress-felin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nhs.uk/conditions/stress-anxiety-depression/mindfulnes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s://sites.google.com/prod/sl.glow.scot/lgswellbeingpack/anxiety"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drive.google.com/file/d/1kz83VqeX95EURNVJZhNZP2XU-hRWzoeQ/view" TargetMode="External"/><Relationship Id="rId4" Type="http://schemas.openxmlformats.org/officeDocument/2006/relationships/hyperlink" Target="https://www.flickr.com/photos/microsiervos/22754464446"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ommons.wikimedia.org/wiki/File:Mental-health-2313426_640.png"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www.actionforchildren.org.uk/support-for-parents/children-s-mental-health/how-can-you-help-with-children-and-young-peoples-mental-health/mental-health-resources-and-information/" TargetMode="External"/><Relationship Id="rId5" Type="http://schemas.openxmlformats.org/officeDocument/2006/relationships/hyperlink" Target="https://youngminds.org.uk/" TargetMode="External"/><Relationship Id="rId4" Type="http://schemas.openxmlformats.org/officeDocument/2006/relationships/hyperlink" Target="https://www.nhs.uk/using-the-nhs/nhs-services/mental-health-services/camhs-information-for-children-and-young-peopl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predigtamt.wordpress.com/2016/05/17/too-busy-for-busines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hyperlink" Target="https://sites.google.com/prod/sl.glow.scot/lgswellbeingpack/how-to-plan-your-day"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drive.google.com/file/d/1OQcMNlUKn_WCOW_EYfRbkAbRxk594rVZ/view" TargetMode="External"/><Relationship Id="rId5" Type="http://schemas.openxmlformats.org/officeDocument/2006/relationships/hyperlink" Target="https://drive.google.com/file/d/1mDw0jbixJd_ju12wmJCVTqYrukipVH-T/view" TargetMode="External"/><Relationship Id="rId4" Type="http://schemas.openxmlformats.org/officeDocument/2006/relationships/hyperlink" Target="https://leadershipfreak.blog/2017/03/15/6-ways-to-harness-the-growth-of-growth-routin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creativecommons.org/licenses/by-nc-sa/3.0/"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communityactionmk.org/2016/09/07/be-active-help-out-get-rewarded/"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s://commons.wikimedia.org/wiki/File:Saint_Andrew%27s_cross_(red).svg"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rawpixel.com/search/hamburger" TargetMode="Externa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hyperlink" Target="https://medium.com/lifeomic/fast-for-health-pay-it-forward-with-life-fasting-tracker-app-gleaners-food-bank-940f8b4f764b" TargetMode="External"/><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hyperlink" Target="https://www.nhs.uk/live-well/eat-well/" TargetMode="Externa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hyperlink" Target="https://commons.wikimedia.org/wiki/File:Saint_Andrew%27s_cross_(red).svg"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flickr.com/photos/staceycav/36814291390" TargetMode="Externa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s://en.wikipedia.org/wiki/File:Checkmark_green.sv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File:Checkmark_green.svg"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s://www.digitaltrends.com/mobile/best-apps-for-limiting-your-screen-tim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blogs.ubc.ca/communicatingscience2014w111/2014/11/02/you-snooze-you-lose/" TargetMode="External"/><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hyperlink" Target="https://www.nhs.uk/live-well/sleep-and-tiredness/sleep-tips-for-teenagers/" TargetMode="Externa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nhs.uk/conditions/nhs-fitness-studio/yoga-with-lj/" TargetMode="External"/><Relationship Id="rId4" Type="http://schemas.openxmlformats.org/officeDocument/2006/relationships/hyperlink" Target="https://pixabay.com/en/frog-bath-swim-relaxation-relax-1249568/"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34.png"/><Relationship Id="rId7" Type="http://schemas.openxmlformats.org/officeDocument/2006/relationships/hyperlink" Target="https://creativecommons.org/licenses/by-sa/3.0/"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youtube.com/c/thebodycoachtv" TargetMode="External"/><Relationship Id="rId5" Type="http://schemas.openxmlformats.org/officeDocument/2006/relationships/hyperlink" Target="https://www.digitaltrends.com/" TargetMode="External"/><Relationship Id="rId4" Type="http://schemas.openxmlformats.org/officeDocument/2006/relationships/hyperlink" Target="https://fr.wikipedia.org/wiki/Twitt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nhs.uk/live-well/exercise/cycling-health-benefi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nhs.uk/live-well/exercise/couch-to-5k-week-by-wee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hs.uk/live-well/exercise/10-minute-upper-arms-workout/" TargetMode="External"/><Relationship Id="rId2" Type="http://schemas.openxmlformats.org/officeDocument/2006/relationships/hyperlink" Target="https://www.nhs.uk/live-well/exercise/10-minute-abs-workout/" TargetMode="External"/><Relationship Id="rId1" Type="http://schemas.openxmlformats.org/officeDocument/2006/relationships/slideLayout" Target="../slideLayouts/slideLayout2.xml"/><Relationship Id="rId5" Type="http://schemas.openxmlformats.org/officeDocument/2006/relationships/hyperlink" Target="https://www.nhs.uk/live-well/exercise/10-minute-legs-bums-tums-home-workout/" TargetMode="External"/><Relationship Id="rId4" Type="http://schemas.openxmlformats.org/officeDocument/2006/relationships/hyperlink" Target="https://www.nhs.uk/live-well/exercise/10-minute-home-cardio-workou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youtube.com/c/thebodycoacht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www.youtube.com/watch?v=t87J9hlTaFc"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youtube.com/watch?v=uQm7c7kLZds" TargetMode="External"/><Relationship Id="rId5" Type="http://schemas.openxmlformats.org/officeDocument/2006/relationships/hyperlink" Target="https://www.youtube.com/watch?v=z7jP3moQi9c" TargetMode="External"/><Relationship Id="rId4" Type="http://schemas.openxmlformats.org/officeDocument/2006/relationships/hyperlink" Target="https://www.soccer24.co.zw/2017/09/20/messi-hits-four-barca-extends-lead/"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13E5345B-A360-4CAB-92C4-CA777709BAB1}"/>
              </a:ext>
            </a:extLst>
          </p:cNvPr>
          <p:cNvSpPr>
            <a:spLocks noMove="1" noResize="1"/>
          </p:cNvSpPr>
          <p:nvPr/>
        </p:nvSpPr>
        <p:spPr>
          <a:xfrm>
            <a:off x="0" y="0"/>
            <a:ext cx="12191996" cy="6858000"/>
          </a:xfrm>
          <a:prstGeom prst="rect">
            <a:avLst/>
          </a:prstGeom>
          <a:solidFill>
            <a:schemeClr val="bg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6196D670-2995-4E21-B92C-661B33DC4FDC}"/>
              </a:ext>
            </a:extLst>
          </p:cNvPr>
          <p:cNvSpPr txBox="1">
            <a:spLocks noGrp="1"/>
          </p:cNvSpPr>
          <p:nvPr>
            <p:ph type="ctrTitle"/>
          </p:nvPr>
        </p:nvSpPr>
        <p:spPr>
          <a:xfrm>
            <a:off x="1177564" y="1088693"/>
            <a:ext cx="4918436" cy="3734283"/>
          </a:xfrm>
        </p:spPr>
        <p:txBody>
          <a:bodyPr anchorCtr="0">
            <a:noAutofit/>
          </a:bodyPr>
          <a:lstStyle/>
          <a:p>
            <a:pPr lvl="0" algn="l"/>
            <a:r>
              <a:rPr lang="en-GB" sz="48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Gleniffer</a:t>
            </a:r>
            <a:r>
              <a:rPr lang="en-GB"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PE</a:t>
            </a:r>
            <a:br>
              <a:rPr lang="en-GB"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r>
              <a:rPr lang="en-GB"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Health and Wellbeing Guide</a:t>
            </a:r>
            <a:br>
              <a:rPr lang="en-GB"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endParaRPr lang="en-GB"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7" name="Picture 7">
            <a:extLst>
              <a:ext uri="{FF2B5EF4-FFF2-40B4-BE49-F238E27FC236}">
                <a16:creationId xmlns:a16="http://schemas.microsoft.com/office/drawing/2014/main" id="{252A52EC-54C9-974E-8A58-9DE5DD5E1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728" y="1436431"/>
            <a:ext cx="3603957" cy="3603957"/>
          </a:xfrm>
          <a:prstGeom prst="rect">
            <a:avLst/>
          </a:prstGeom>
        </p:spPr>
      </p:pic>
      <p:pic>
        <p:nvPicPr>
          <p:cNvPr id="5" name="Picture 4" descr="A picture containing drawing, rug&#10;&#10;Description automatically generated">
            <a:extLst>
              <a:ext uri="{FF2B5EF4-FFF2-40B4-BE49-F238E27FC236}">
                <a16:creationId xmlns:a16="http://schemas.microsoft.com/office/drawing/2014/main" id="{8FF6DC39-3AF1-404F-B1D1-C2E133206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565" y="39477"/>
            <a:ext cx="2098431" cy="20984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D04A97-395E-4DA2-A5F8-A460639E3DF1}"/>
              </a:ext>
            </a:extLst>
          </p:cNvPr>
          <p:cNvSpPr>
            <a:spLocks noGrp="1"/>
          </p:cNvSpPr>
          <p:nvPr>
            <p:ph type="title"/>
          </p:nvPr>
        </p:nvSpPr>
        <p:spPr>
          <a:xfrm>
            <a:off x="5800012" y="70003"/>
            <a:ext cx="4977976" cy="1454051"/>
          </a:xfrm>
        </p:spPr>
        <p:txBody>
          <a:bodyPr>
            <a:normAutofit/>
          </a:bodyPr>
          <a:lstStyle/>
          <a:p>
            <a:r>
              <a:rPr lang="en-GB" b="1" dirty="0">
                <a:effectLst>
                  <a:outerShdw dist="38096" dir="2700000">
                    <a:srgbClr val="5B9BD5"/>
                  </a:outerShdw>
                </a:effectLst>
              </a:rPr>
              <a:t>Dance</a:t>
            </a:r>
            <a:endParaRPr lang="en-GB" dirty="0"/>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person, outdoor, man, snow&#10;&#10;Description automatically generated">
            <a:extLst>
              <a:ext uri="{FF2B5EF4-FFF2-40B4-BE49-F238E27FC236}">
                <a16:creationId xmlns:a16="http://schemas.microsoft.com/office/drawing/2014/main" id="{1B23B0D5-5339-425F-A04E-1FC90D7D2178}"/>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6962" r="2" b="1228"/>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0ABEC40D-45F0-446E-8DD2-1D845EA49769}"/>
              </a:ext>
            </a:extLst>
          </p:cNvPr>
          <p:cNvSpPr>
            <a:spLocks noGrp="1"/>
          </p:cNvSpPr>
          <p:nvPr>
            <p:ph idx="1"/>
          </p:nvPr>
        </p:nvSpPr>
        <p:spPr>
          <a:xfrm>
            <a:off x="5800410" y="1524054"/>
            <a:ext cx="4977578" cy="3639289"/>
          </a:xfrm>
        </p:spPr>
        <p:txBody>
          <a:bodyPr anchor="ctr">
            <a:normAutofit/>
          </a:bodyPr>
          <a:lstStyle/>
          <a:p>
            <a:r>
              <a:rPr lang="en-GB" dirty="0"/>
              <a:t>Click the link below to access free Dance tutorials from Diversity.</a:t>
            </a:r>
          </a:p>
          <a:p>
            <a:r>
              <a:rPr lang="en-GB" dirty="0"/>
              <a:t>You can also find lots on YouTube!</a:t>
            </a:r>
          </a:p>
          <a:p>
            <a:endParaRPr lang="en-GB" dirty="0"/>
          </a:p>
          <a:p>
            <a:r>
              <a:rPr lang="en-GB" dirty="0">
                <a:hlinkClick r:id="rId5"/>
              </a:rPr>
              <a:t>https://20dv.co.uk/</a:t>
            </a:r>
            <a:endParaRPr lang="en-GB" dirty="0"/>
          </a:p>
          <a:p>
            <a:endParaRPr lang="en-GB" sz="2000" dirty="0"/>
          </a:p>
        </p:txBody>
      </p:sp>
    </p:spTree>
    <p:extLst>
      <p:ext uri="{BB962C8B-B14F-4D97-AF65-F5344CB8AC3E}">
        <p14:creationId xmlns:p14="http://schemas.microsoft.com/office/powerpoint/2010/main" val="57498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BE533A-8383-4817-B515-5D73711DAEDC}"/>
              </a:ext>
            </a:extLst>
          </p:cNvPr>
          <p:cNvSpPr>
            <a:spLocks noGrp="1"/>
          </p:cNvSpPr>
          <p:nvPr>
            <p:ph type="title"/>
          </p:nvPr>
        </p:nvSpPr>
        <p:spPr>
          <a:xfrm>
            <a:off x="6094105" y="802955"/>
            <a:ext cx="4977976" cy="1454051"/>
          </a:xfrm>
        </p:spPr>
        <p:txBody>
          <a:bodyPr>
            <a:normAutofit/>
          </a:bodyPr>
          <a:lstStyle/>
          <a:p>
            <a:r>
              <a:rPr lang="en-GB" b="1" dirty="0">
                <a:effectLst>
                  <a:outerShdw dist="38096" dir="2700000">
                    <a:srgbClr val="5B9BD5"/>
                  </a:outerShdw>
                </a:effectLst>
              </a:rPr>
              <a:t>Mental Health and Wellbeing</a:t>
            </a:r>
            <a:endParaRPr lang="en-GB" dirty="0"/>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basketball hoop&#10;&#10;Description automatically generated">
            <a:extLst>
              <a:ext uri="{FF2B5EF4-FFF2-40B4-BE49-F238E27FC236}">
                <a16:creationId xmlns:a16="http://schemas.microsoft.com/office/drawing/2014/main" id="{EF64BBCC-C9AB-4E77-AC61-537BEBCB62E0}"/>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219" r="13124"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5C640A4E-8DC6-4F65-A7B2-769E7BC19CA3}"/>
              </a:ext>
            </a:extLst>
          </p:cNvPr>
          <p:cNvSpPr>
            <a:spLocks noGrp="1"/>
          </p:cNvSpPr>
          <p:nvPr>
            <p:ph idx="1"/>
          </p:nvPr>
        </p:nvSpPr>
        <p:spPr>
          <a:xfrm>
            <a:off x="6090574" y="2421682"/>
            <a:ext cx="4977578" cy="3639289"/>
          </a:xfrm>
        </p:spPr>
        <p:txBody>
          <a:bodyPr anchor="ctr">
            <a:normAutofit/>
          </a:bodyPr>
          <a:lstStyle/>
          <a:p>
            <a:r>
              <a:rPr lang="en-GB" sz="3200" dirty="0"/>
              <a:t>It’s also important that you look after your mental health and wellbeing while you are at home.</a:t>
            </a:r>
          </a:p>
          <a:p>
            <a:endParaRPr lang="en-GB" sz="2000" dirty="0"/>
          </a:p>
        </p:txBody>
      </p:sp>
    </p:spTree>
    <p:extLst>
      <p:ext uri="{BB962C8B-B14F-4D97-AF65-F5344CB8AC3E}">
        <p14:creationId xmlns:p14="http://schemas.microsoft.com/office/powerpoint/2010/main" val="1414702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BE533A-8383-4817-B515-5D73711DAEDC}"/>
              </a:ext>
            </a:extLst>
          </p:cNvPr>
          <p:cNvSpPr>
            <a:spLocks noGrp="1"/>
          </p:cNvSpPr>
          <p:nvPr>
            <p:ph type="title"/>
          </p:nvPr>
        </p:nvSpPr>
        <p:spPr>
          <a:xfrm>
            <a:off x="5262664" y="297116"/>
            <a:ext cx="5692685" cy="1454051"/>
          </a:xfrm>
        </p:spPr>
        <p:txBody>
          <a:bodyPr>
            <a:normAutofit/>
          </a:bodyPr>
          <a:lstStyle/>
          <a:p>
            <a:r>
              <a:rPr lang="en-GB" b="1" dirty="0">
                <a:effectLst>
                  <a:outerShdw dist="38096" dir="2700000">
                    <a:srgbClr val="5B9BD5"/>
                  </a:outerShdw>
                </a:effectLst>
              </a:rPr>
              <a:t>What is Mental Health and Mental Wellbeing?</a:t>
            </a:r>
            <a:endParaRPr lang="en-GB" dirty="0"/>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basketball hoop&#10;&#10;Description automatically generated">
            <a:extLst>
              <a:ext uri="{FF2B5EF4-FFF2-40B4-BE49-F238E27FC236}">
                <a16:creationId xmlns:a16="http://schemas.microsoft.com/office/drawing/2014/main" id="{EF64BBCC-C9AB-4E77-AC61-537BEBCB62E0}"/>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219" r="13124"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5C640A4E-8DC6-4F65-A7B2-769E7BC19CA3}"/>
              </a:ext>
            </a:extLst>
          </p:cNvPr>
          <p:cNvSpPr>
            <a:spLocks noGrp="1"/>
          </p:cNvSpPr>
          <p:nvPr>
            <p:ph idx="1"/>
          </p:nvPr>
        </p:nvSpPr>
        <p:spPr>
          <a:xfrm>
            <a:off x="5614876" y="2066705"/>
            <a:ext cx="6175047" cy="4494179"/>
          </a:xfrm>
        </p:spPr>
        <p:txBody>
          <a:bodyPr anchor="ctr">
            <a:normAutofit fontScale="70000" lnSpcReduction="20000"/>
          </a:bodyPr>
          <a:lstStyle/>
          <a:p>
            <a:pPr marL="0" indent="0">
              <a:buNone/>
            </a:pPr>
            <a:r>
              <a:rPr lang="en-GB" dirty="0"/>
              <a:t>Mental health has a personal meaning for every individual. Here are some definitions of different aspects:</a:t>
            </a:r>
          </a:p>
          <a:p>
            <a:endParaRPr lang="en-GB" dirty="0"/>
          </a:p>
          <a:p>
            <a:r>
              <a:rPr lang="en-GB" b="1" dirty="0"/>
              <a:t>Mental wellbeing</a:t>
            </a:r>
            <a:r>
              <a:rPr lang="en-GB" dirty="0"/>
              <a:t>: a term that includes life satisfaction and how we feel about ourselves. This covers a range of things such as sense of control, having a purpose in life, a sense of belonging and positive relationships. Mental wellbeing can be experienced despite having a diagnosis of a mental health problem – in this respect mental health can be considered as two intersecting continua, mental wellbeing and mental health problems.</a:t>
            </a:r>
          </a:p>
          <a:p>
            <a:r>
              <a:rPr lang="en-GB" b="1" dirty="0"/>
              <a:t>Mental health</a:t>
            </a:r>
            <a:r>
              <a:rPr lang="en-GB" dirty="0"/>
              <a:t>: used as an umbrella term to refer to both mental health problems and mental wellbeing.</a:t>
            </a:r>
          </a:p>
          <a:p>
            <a:r>
              <a:rPr lang="en-GB" b="1" dirty="0"/>
              <a:t>Mental health problems</a:t>
            </a:r>
            <a:r>
              <a:rPr lang="en-GB" dirty="0"/>
              <a:t>: a term that refers to symptoms that meet the criteria for clinical diagnosis of mental health problems. Examples include depression, anxiety and eating disorders.</a:t>
            </a:r>
          </a:p>
          <a:p>
            <a:endParaRPr lang="en-GB" sz="2000" dirty="0"/>
          </a:p>
        </p:txBody>
      </p:sp>
      <p:sp>
        <p:nvSpPr>
          <p:cNvPr id="6" name="TextBox 5">
            <a:extLst>
              <a:ext uri="{FF2B5EF4-FFF2-40B4-BE49-F238E27FC236}">
                <a16:creationId xmlns:a16="http://schemas.microsoft.com/office/drawing/2014/main" id="{F5727631-5B43-4151-8B72-275E12298CDA}"/>
              </a:ext>
            </a:extLst>
          </p:cNvPr>
          <p:cNvSpPr txBox="1"/>
          <p:nvPr/>
        </p:nvSpPr>
        <p:spPr>
          <a:xfrm>
            <a:off x="11037857" y="6142313"/>
            <a:ext cx="1154143" cy="646331"/>
          </a:xfrm>
          <a:prstGeom prst="rect">
            <a:avLst/>
          </a:prstGeom>
          <a:noFill/>
        </p:spPr>
        <p:txBody>
          <a:bodyPr wrap="square" rtlCol="0">
            <a:spAutoFit/>
          </a:bodyPr>
          <a:lstStyle/>
          <a:p>
            <a:r>
              <a:rPr lang="en-GB" b="1" i="1" dirty="0"/>
              <a:t>NHS Scotland</a:t>
            </a:r>
          </a:p>
        </p:txBody>
      </p:sp>
    </p:spTree>
    <p:extLst>
      <p:ext uri="{BB962C8B-B14F-4D97-AF65-F5344CB8AC3E}">
        <p14:creationId xmlns:p14="http://schemas.microsoft.com/office/powerpoint/2010/main" val="846573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BE533A-8383-4817-B515-5D73711DAEDC}"/>
              </a:ext>
            </a:extLst>
          </p:cNvPr>
          <p:cNvSpPr>
            <a:spLocks noGrp="1"/>
          </p:cNvSpPr>
          <p:nvPr>
            <p:ph type="title"/>
          </p:nvPr>
        </p:nvSpPr>
        <p:spPr>
          <a:xfrm>
            <a:off x="5262664" y="297116"/>
            <a:ext cx="5692685" cy="1454051"/>
          </a:xfrm>
        </p:spPr>
        <p:txBody>
          <a:bodyPr>
            <a:normAutofit/>
          </a:bodyPr>
          <a:lstStyle/>
          <a:p>
            <a:r>
              <a:rPr lang="en-GB" b="1" dirty="0">
                <a:effectLst>
                  <a:outerShdw dist="38096" dir="2700000">
                    <a:srgbClr val="5B9BD5"/>
                  </a:outerShdw>
                </a:effectLst>
              </a:rPr>
              <a:t>Mental Health and Mental Wellbeing</a:t>
            </a:r>
            <a:endParaRPr lang="en-GB" dirty="0"/>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basketball hoop&#10;&#10;Description automatically generated">
            <a:extLst>
              <a:ext uri="{FF2B5EF4-FFF2-40B4-BE49-F238E27FC236}">
                <a16:creationId xmlns:a16="http://schemas.microsoft.com/office/drawing/2014/main" id="{EF64BBCC-C9AB-4E77-AC61-537BEBCB62E0}"/>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219" r="13124"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5C640A4E-8DC6-4F65-A7B2-769E7BC19CA3}"/>
              </a:ext>
            </a:extLst>
          </p:cNvPr>
          <p:cNvSpPr>
            <a:spLocks noGrp="1"/>
          </p:cNvSpPr>
          <p:nvPr>
            <p:ph idx="1"/>
          </p:nvPr>
        </p:nvSpPr>
        <p:spPr>
          <a:xfrm>
            <a:off x="5614876" y="2066705"/>
            <a:ext cx="6175047" cy="4494179"/>
          </a:xfrm>
        </p:spPr>
        <p:txBody>
          <a:bodyPr anchor="ctr">
            <a:normAutofit/>
          </a:bodyPr>
          <a:lstStyle/>
          <a:p>
            <a:pPr marL="0" indent="0">
              <a:buNone/>
            </a:pPr>
            <a:r>
              <a:rPr lang="en-GB" dirty="0"/>
              <a:t>There are several different ways to do this and it’s important to remember that different approaches will work for different people!</a:t>
            </a:r>
          </a:p>
          <a:p>
            <a:pPr marL="0" indent="0">
              <a:buNone/>
            </a:pPr>
            <a:endParaRPr lang="en-GB" dirty="0"/>
          </a:p>
          <a:p>
            <a:endParaRPr lang="en-GB" sz="2000" dirty="0"/>
          </a:p>
        </p:txBody>
      </p:sp>
    </p:spTree>
    <p:extLst>
      <p:ext uri="{BB962C8B-B14F-4D97-AF65-F5344CB8AC3E}">
        <p14:creationId xmlns:p14="http://schemas.microsoft.com/office/powerpoint/2010/main" val="2605951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ABC811-4EDD-4B1C-A05C-DACA753FA402}"/>
              </a:ext>
            </a:extLst>
          </p:cNvPr>
          <p:cNvSpPr>
            <a:spLocks noGrp="1"/>
          </p:cNvSpPr>
          <p:nvPr>
            <p:ph type="title"/>
          </p:nvPr>
        </p:nvSpPr>
        <p:spPr>
          <a:xfrm>
            <a:off x="640079" y="2053641"/>
            <a:ext cx="3669161" cy="2760098"/>
          </a:xfrm>
        </p:spPr>
        <p:txBody>
          <a:bodyPr>
            <a:normAutofit/>
          </a:bodyPr>
          <a:lstStyle/>
          <a:p>
            <a:r>
              <a:rPr lang="en-GB" b="1">
                <a:solidFill>
                  <a:srgbClr val="FFFFFF"/>
                </a:solidFill>
                <a:effectLst>
                  <a:outerShdw dist="38096" dir="2700000">
                    <a:srgbClr val="5B9BD5"/>
                  </a:outerShdw>
                </a:effectLst>
              </a:rPr>
              <a:t>Connect</a:t>
            </a:r>
            <a:endParaRPr lang="en-GB">
              <a:solidFill>
                <a:srgbClr val="FFFFFF"/>
              </a:solidFill>
            </a:endParaRPr>
          </a:p>
        </p:txBody>
      </p:sp>
      <p:sp>
        <p:nvSpPr>
          <p:cNvPr id="3" name="Content Placeholder 2">
            <a:extLst>
              <a:ext uri="{FF2B5EF4-FFF2-40B4-BE49-F238E27FC236}">
                <a16:creationId xmlns:a16="http://schemas.microsoft.com/office/drawing/2014/main" id="{8B497E73-FDF0-48DC-B739-83BE040699BF}"/>
              </a:ext>
            </a:extLst>
          </p:cNvPr>
          <p:cNvSpPr>
            <a:spLocks noGrp="1"/>
          </p:cNvSpPr>
          <p:nvPr>
            <p:ph idx="1"/>
          </p:nvPr>
        </p:nvSpPr>
        <p:spPr>
          <a:xfrm>
            <a:off x="6090574" y="801866"/>
            <a:ext cx="5306084" cy="5230634"/>
          </a:xfrm>
        </p:spPr>
        <p:txBody>
          <a:bodyPr anchor="ctr">
            <a:normAutofit/>
          </a:bodyPr>
          <a:lstStyle/>
          <a:p>
            <a:pPr marL="0" indent="0">
              <a:buNone/>
            </a:pPr>
            <a:r>
              <a:rPr lang="en-GB" sz="2400"/>
              <a:t>Good relationships are important for your mental wellbeing. They can:</a:t>
            </a:r>
          </a:p>
          <a:p>
            <a:pPr marL="0" indent="0">
              <a:buNone/>
            </a:pPr>
            <a:endParaRPr lang="en-GB" sz="2400"/>
          </a:p>
          <a:p>
            <a:r>
              <a:rPr lang="en-GB" sz="2400"/>
              <a:t>help you to build a sense of belonging and self-worth</a:t>
            </a:r>
          </a:p>
          <a:p>
            <a:r>
              <a:rPr lang="en-GB" sz="2400"/>
              <a:t>give you an opportunity to share positive experiences</a:t>
            </a:r>
          </a:p>
          <a:p>
            <a:r>
              <a:rPr lang="en-GB" sz="2400"/>
              <a:t>provide emotional support and allow you to support others</a:t>
            </a:r>
          </a:p>
          <a:p>
            <a:endParaRPr lang="en-GB" sz="2400"/>
          </a:p>
        </p:txBody>
      </p:sp>
    </p:spTree>
    <p:extLst>
      <p:ext uri="{BB962C8B-B14F-4D97-AF65-F5344CB8AC3E}">
        <p14:creationId xmlns:p14="http://schemas.microsoft.com/office/powerpoint/2010/main" val="258208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ABC811-4EDD-4B1C-A05C-DACA753FA402}"/>
              </a:ext>
            </a:extLst>
          </p:cNvPr>
          <p:cNvSpPr>
            <a:spLocks noGrp="1"/>
          </p:cNvSpPr>
          <p:nvPr>
            <p:ph type="title"/>
          </p:nvPr>
        </p:nvSpPr>
        <p:spPr>
          <a:xfrm>
            <a:off x="6090574" y="170602"/>
            <a:ext cx="4977976" cy="1454051"/>
          </a:xfrm>
        </p:spPr>
        <p:txBody>
          <a:bodyPr>
            <a:normAutofit/>
          </a:bodyPr>
          <a:lstStyle/>
          <a:p>
            <a:r>
              <a:rPr lang="en-GB" b="1" dirty="0">
                <a:effectLst>
                  <a:outerShdw dist="38096" dir="2700000">
                    <a:srgbClr val="5B9BD5"/>
                  </a:outerShdw>
                </a:effectLst>
              </a:rPr>
              <a:t>Connect</a:t>
            </a:r>
            <a:endParaRPr lang="en-GB" dirty="0"/>
          </a:p>
        </p:txBody>
      </p:sp>
      <p:sp>
        <p:nvSpPr>
          <p:cNvPr id="21"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umbrella, drawing&#10;&#10;Description automatically generated">
            <a:extLst>
              <a:ext uri="{FF2B5EF4-FFF2-40B4-BE49-F238E27FC236}">
                <a16:creationId xmlns:a16="http://schemas.microsoft.com/office/drawing/2014/main" id="{6DF79B87-8803-40B4-B40F-4853C999B1F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9349" y="1850781"/>
            <a:ext cx="3661831" cy="3176637"/>
          </a:xfrm>
          <a:prstGeom prst="rect">
            <a:avLst/>
          </a:prstGeom>
        </p:spPr>
      </p:pic>
      <p:sp>
        <p:nvSpPr>
          <p:cNvPr id="3" name="Content Placeholder 2">
            <a:extLst>
              <a:ext uri="{FF2B5EF4-FFF2-40B4-BE49-F238E27FC236}">
                <a16:creationId xmlns:a16="http://schemas.microsoft.com/office/drawing/2014/main" id="{8B497E73-FDF0-48DC-B739-83BE040699BF}"/>
              </a:ext>
            </a:extLst>
          </p:cNvPr>
          <p:cNvSpPr>
            <a:spLocks noGrp="1"/>
          </p:cNvSpPr>
          <p:nvPr>
            <p:ph idx="1"/>
          </p:nvPr>
        </p:nvSpPr>
        <p:spPr>
          <a:xfrm>
            <a:off x="5915475" y="1517010"/>
            <a:ext cx="5847175" cy="5010250"/>
          </a:xfrm>
        </p:spPr>
        <p:txBody>
          <a:bodyPr anchor="ctr">
            <a:normAutofit/>
          </a:bodyPr>
          <a:lstStyle/>
          <a:p>
            <a:pPr marL="0" indent="0">
              <a:buNone/>
            </a:pPr>
            <a:endParaRPr lang="en-GB" sz="2000" b="1" dirty="0"/>
          </a:p>
          <a:p>
            <a:r>
              <a:rPr lang="en-GB" sz="2000" dirty="0"/>
              <a:t>If possible, take time each day to be with your family, for example, try arranging a fixed time to eat dinner together.</a:t>
            </a:r>
          </a:p>
          <a:p>
            <a:pPr marL="0" indent="0">
              <a:buNone/>
            </a:pPr>
            <a:endParaRPr lang="en-GB" sz="2000" dirty="0"/>
          </a:p>
          <a:p>
            <a:r>
              <a:rPr lang="en-GB" sz="2000" dirty="0"/>
              <a:t>Switch off the TV, put down your phone or turn off your Xbox to talk or play a game with your siblings, friends or family.</a:t>
            </a:r>
          </a:p>
          <a:p>
            <a:pPr marL="0" indent="0">
              <a:buNone/>
            </a:pPr>
            <a:endParaRPr lang="en-GB" sz="2000" dirty="0"/>
          </a:p>
          <a:p>
            <a:r>
              <a:rPr lang="en-GB" sz="2000" dirty="0"/>
              <a:t>Make the most of technology to stay in touch with friends and family. Video-chat apps like Skype and FaceTime are useful, especially if you live far apart and during these times.</a:t>
            </a:r>
          </a:p>
          <a:p>
            <a:endParaRPr lang="en-GB" sz="2000" dirty="0"/>
          </a:p>
        </p:txBody>
      </p:sp>
    </p:spTree>
    <p:extLst>
      <p:ext uri="{BB962C8B-B14F-4D97-AF65-F5344CB8AC3E}">
        <p14:creationId xmlns:p14="http://schemas.microsoft.com/office/powerpoint/2010/main" val="3704497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ABC811-4EDD-4B1C-A05C-DACA753FA402}"/>
              </a:ext>
            </a:extLst>
          </p:cNvPr>
          <p:cNvSpPr>
            <a:spLocks noGrp="1"/>
          </p:cNvSpPr>
          <p:nvPr>
            <p:ph type="title"/>
          </p:nvPr>
        </p:nvSpPr>
        <p:spPr>
          <a:xfrm>
            <a:off x="6094105" y="802955"/>
            <a:ext cx="4977976" cy="1454051"/>
          </a:xfrm>
        </p:spPr>
        <p:txBody>
          <a:bodyPr>
            <a:normAutofit/>
          </a:bodyPr>
          <a:lstStyle/>
          <a:p>
            <a:r>
              <a:rPr lang="en-GB" b="1" dirty="0">
                <a:effectLst>
                  <a:outerShdw dist="38096" dir="2700000">
                    <a:srgbClr val="5B9BD5"/>
                  </a:outerShdw>
                </a:effectLst>
              </a:rPr>
              <a:t>Connect</a:t>
            </a:r>
            <a:endParaRPr lang="en-GB" dirty="0"/>
          </a:p>
        </p:txBody>
      </p:sp>
      <p:sp>
        <p:nvSpPr>
          <p:cNvPr id="30"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object, clock&#10;&#10;Description automatically generated">
            <a:extLst>
              <a:ext uri="{FF2B5EF4-FFF2-40B4-BE49-F238E27FC236}">
                <a16:creationId xmlns:a16="http://schemas.microsoft.com/office/drawing/2014/main" id="{F9BE5165-33A5-4533-873B-65A4BC981DE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8B497E73-FDF0-48DC-B739-83BE040699BF}"/>
              </a:ext>
            </a:extLst>
          </p:cNvPr>
          <p:cNvSpPr>
            <a:spLocks noGrp="1"/>
          </p:cNvSpPr>
          <p:nvPr>
            <p:ph idx="1"/>
          </p:nvPr>
        </p:nvSpPr>
        <p:spPr>
          <a:xfrm>
            <a:off x="6090574" y="2421682"/>
            <a:ext cx="4977578" cy="3639289"/>
          </a:xfrm>
        </p:spPr>
        <p:txBody>
          <a:bodyPr anchor="ctr">
            <a:normAutofit fontScale="92500" lnSpcReduction="10000"/>
          </a:bodyPr>
          <a:lstStyle/>
          <a:p>
            <a:pPr marL="0" indent="0">
              <a:buNone/>
            </a:pPr>
            <a:endParaRPr lang="en-GB" sz="2000" b="1" dirty="0"/>
          </a:p>
          <a:p>
            <a:r>
              <a:rPr lang="en-GB" dirty="0"/>
              <a:t>Do not rely on technology or social media alone to build relationships. It's easy to get into the habit of only ever texting, messaging or emailing people – give someone a call </a:t>
            </a:r>
            <a:endParaRPr lang="en-GB">
              <a:cs typeface="Calibri"/>
            </a:endParaRPr>
          </a:p>
          <a:p>
            <a:endParaRPr lang="en-GB" dirty="0"/>
          </a:p>
          <a:p>
            <a:r>
              <a:rPr lang="en-GB" dirty="0"/>
              <a:t>Don’t break social distancing rules in order to connect.</a:t>
            </a:r>
          </a:p>
        </p:txBody>
      </p:sp>
      <p:pic>
        <p:nvPicPr>
          <p:cNvPr id="4" name="Graphic 4" descr="Grinning face outline">
            <a:extLst>
              <a:ext uri="{FF2B5EF4-FFF2-40B4-BE49-F238E27FC236}">
                <a16:creationId xmlns:a16="http://schemas.microsoft.com/office/drawing/2014/main" id="{4DA2EC95-6A99-4CD7-9755-2D25D65A66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16290" y="4440382"/>
            <a:ext cx="734291" cy="734291"/>
          </a:xfrm>
          <a:prstGeom prst="rect">
            <a:avLst/>
          </a:prstGeom>
        </p:spPr>
      </p:pic>
    </p:spTree>
    <p:extLst>
      <p:ext uri="{BB962C8B-B14F-4D97-AF65-F5344CB8AC3E}">
        <p14:creationId xmlns:p14="http://schemas.microsoft.com/office/powerpoint/2010/main" val="4109797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ABC811-4EDD-4B1C-A05C-DACA753FA402}"/>
              </a:ext>
            </a:extLst>
          </p:cNvPr>
          <p:cNvSpPr>
            <a:spLocks noGrp="1"/>
          </p:cNvSpPr>
          <p:nvPr>
            <p:ph type="title"/>
          </p:nvPr>
        </p:nvSpPr>
        <p:spPr>
          <a:xfrm>
            <a:off x="640079" y="2053641"/>
            <a:ext cx="3669161" cy="2760098"/>
          </a:xfrm>
        </p:spPr>
        <p:txBody>
          <a:bodyPr>
            <a:normAutofit/>
          </a:bodyPr>
          <a:lstStyle/>
          <a:p>
            <a:r>
              <a:rPr lang="en-GB" b="1" dirty="0">
                <a:solidFill>
                  <a:srgbClr val="FFFFFF"/>
                </a:solidFill>
                <a:effectLst>
                  <a:outerShdw dist="38096" dir="2700000">
                    <a:srgbClr val="5B9BD5"/>
                  </a:outerShdw>
                </a:effectLst>
              </a:rPr>
              <a:t>Be physically active</a:t>
            </a:r>
            <a:endParaRPr lang="en-GB" dirty="0">
              <a:solidFill>
                <a:srgbClr val="FFFFFF"/>
              </a:solidFill>
            </a:endParaRPr>
          </a:p>
        </p:txBody>
      </p:sp>
      <p:sp>
        <p:nvSpPr>
          <p:cNvPr id="3" name="Content Placeholder 2">
            <a:extLst>
              <a:ext uri="{FF2B5EF4-FFF2-40B4-BE49-F238E27FC236}">
                <a16:creationId xmlns:a16="http://schemas.microsoft.com/office/drawing/2014/main" id="{8B497E73-FDF0-48DC-B739-83BE040699BF}"/>
              </a:ext>
            </a:extLst>
          </p:cNvPr>
          <p:cNvSpPr>
            <a:spLocks noGrp="1"/>
          </p:cNvSpPr>
          <p:nvPr>
            <p:ph idx="1"/>
          </p:nvPr>
        </p:nvSpPr>
        <p:spPr>
          <a:xfrm>
            <a:off x="5995447" y="546755"/>
            <a:ext cx="5420528" cy="5711988"/>
          </a:xfrm>
        </p:spPr>
        <p:txBody>
          <a:bodyPr anchor="ctr">
            <a:normAutofit/>
          </a:bodyPr>
          <a:lstStyle/>
          <a:p>
            <a:pPr marL="0" indent="0">
              <a:buNone/>
            </a:pPr>
            <a:r>
              <a:rPr lang="en-GB" dirty="0"/>
              <a:t>Being active is not only great for your physical health and fitness. Evidence also shows it can also improve your mental wellbeing by:</a:t>
            </a:r>
          </a:p>
          <a:p>
            <a:pPr marL="0" indent="0">
              <a:buNone/>
            </a:pPr>
            <a:endParaRPr lang="en-GB" dirty="0"/>
          </a:p>
          <a:p>
            <a:r>
              <a:rPr lang="en-GB" dirty="0">
                <a:hlinkClick r:id="rId3"/>
              </a:rPr>
              <a:t>raising your self-esteem</a:t>
            </a:r>
            <a:endParaRPr lang="en-GB" dirty="0"/>
          </a:p>
          <a:p>
            <a:r>
              <a:rPr lang="en-GB" dirty="0"/>
              <a:t>helping you to set goals or challenges and achieve them</a:t>
            </a:r>
          </a:p>
          <a:p>
            <a:r>
              <a:rPr lang="en-GB" dirty="0"/>
              <a:t>causing chemical changes in your brain which can help to positively change your mood</a:t>
            </a:r>
          </a:p>
          <a:p>
            <a:endParaRPr lang="en-GB" sz="2400" dirty="0"/>
          </a:p>
        </p:txBody>
      </p:sp>
    </p:spTree>
    <p:extLst>
      <p:ext uri="{BB962C8B-B14F-4D97-AF65-F5344CB8AC3E}">
        <p14:creationId xmlns:p14="http://schemas.microsoft.com/office/powerpoint/2010/main" val="3645825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ABC811-4EDD-4B1C-A05C-DACA753FA402}"/>
              </a:ext>
            </a:extLst>
          </p:cNvPr>
          <p:cNvSpPr>
            <a:spLocks noGrp="1"/>
          </p:cNvSpPr>
          <p:nvPr>
            <p:ph type="title"/>
          </p:nvPr>
        </p:nvSpPr>
        <p:spPr>
          <a:xfrm>
            <a:off x="640079" y="2053641"/>
            <a:ext cx="3669161" cy="2760098"/>
          </a:xfrm>
        </p:spPr>
        <p:txBody>
          <a:bodyPr>
            <a:normAutofit/>
          </a:bodyPr>
          <a:lstStyle/>
          <a:p>
            <a:r>
              <a:rPr lang="en-GB" b="1" dirty="0">
                <a:solidFill>
                  <a:srgbClr val="FFFFFF"/>
                </a:solidFill>
                <a:effectLst>
                  <a:outerShdw dist="38096" dir="2700000">
                    <a:srgbClr val="5B9BD5"/>
                  </a:outerShdw>
                </a:effectLst>
              </a:rPr>
              <a:t>Learn new skills</a:t>
            </a:r>
            <a:endParaRPr lang="en-GB" dirty="0">
              <a:solidFill>
                <a:srgbClr val="FFFFFF"/>
              </a:solidFill>
            </a:endParaRPr>
          </a:p>
        </p:txBody>
      </p:sp>
      <p:sp>
        <p:nvSpPr>
          <p:cNvPr id="3" name="Content Placeholder 2">
            <a:extLst>
              <a:ext uri="{FF2B5EF4-FFF2-40B4-BE49-F238E27FC236}">
                <a16:creationId xmlns:a16="http://schemas.microsoft.com/office/drawing/2014/main" id="{8B497E73-FDF0-48DC-B739-83BE040699BF}"/>
              </a:ext>
            </a:extLst>
          </p:cNvPr>
          <p:cNvSpPr>
            <a:spLocks noGrp="1"/>
          </p:cNvSpPr>
          <p:nvPr>
            <p:ph idx="1"/>
          </p:nvPr>
        </p:nvSpPr>
        <p:spPr>
          <a:xfrm>
            <a:off x="5995447" y="546755"/>
            <a:ext cx="5420528" cy="5711988"/>
          </a:xfrm>
        </p:spPr>
        <p:txBody>
          <a:bodyPr anchor="ctr">
            <a:normAutofit fontScale="92500" lnSpcReduction="10000"/>
          </a:bodyPr>
          <a:lstStyle/>
          <a:p>
            <a:pPr marL="0" indent="0">
              <a:buNone/>
            </a:pPr>
            <a:r>
              <a:rPr lang="en-GB" dirty="0"/>
              <a:t>Research shows that learning new skills can also improve your mental wellbeing by:</a:t>
            </a:r>
          </a:p>
          <a:p>
            <a:endParaRPr lang="en-GB" dirty="0"/>
          </a:p>
          <a:p>
            <a:r>
              <a:rPr lang="en-GB" dirty="0"/>
              <a:t>boosting self-confidence and </a:t>
            </a:r>
            <a:r>
              <a:rPr lang="en-GB" dirty="0">
                <a:hlinkClick r:id="rId3"/>
              </a:rPr>
              <a:t>raising self-esteem</a:t>
            </a:r>
            <a:endParaRPr lang="en-GB" dirty="0"/>
          </a:p>
          <a:p>
            <a:r>
              <a:rPr lang="en-GB" dirty="0"/>
              <a:t>helping you to build a sense of purpose</a:t>
            </a:r>
          </a:p>
          <a:p>
            <a:r>
              <a:rPr lang="en-GB" dirty="0"/>
              <a:t>helping you to connect with others</a:t>
            </a:r>
          </a:p>
          <a:p>
            <a:endParaRPr lang="en-GB" dirty="0"/>
          </a:p>
          <a:p>
            <a:pPr marL="0" indent="0">
              <a:buNone/>
            </a:pPr>
            <a:r>
              <a:rPr lang="en-GB" b="1" i="1" dirty="0">
                <a:solidFill>
                  <a:srgbClr val="FF0000"/>
                </a:solidFill>
              </a:rPr>
              <a:t>Remember to keep checking Twitter and Show My Homework for your different subjects and any other resources your teacher has given you for home learning!!!</a:t>
            </a:r>
          </a:p>
          <a:p>
            <a:endParaRPr lang="en-GB" sz="2400" dirty="0"/>
          </a:p>
        </p:txBody>
      </p:sp>
    </p:spTree>
    <p:extLst>
      <p:ext uri="{BB962C8B-B14F-4D97-AF65-F5344CB8AC3E}">
        <p14:creationId xmlns:p14="http://schemas.microsoft.com/office/powerpoint/2010/main" val="748313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C811-4EDD-4B1C-A05C-DACA753FA402}"/>
              </a:ext>
            </a:extLst>
          </p:cNvPr>
          <p:cNvSpPr>
            <a:spLocks noGrp="1"/>
          </p:cNvSpPr>
          <p:nvPr>
            <p:ph type="title"/>
          </p:nvPr>
        </p:nvSpPr>
        <p:spPr>
          <a:xfrm>
            <a:off x="6090574" y="170602"/>
            <a:ext cx="4977976" cy="1454051"/>
          </a:xfrm>
        </p:spPr>
        <p:txBody>
          <a:bodyPr>
            <a:normAutofit/>
          </a:bodyPr>
          <a:lstStyle/>
          <a:p>
            <a:r>
              <a:rPr lang="en-GB" b="1" dirty="0">
                <a:effectLst>
                  <a:outerShdw dist="38096" dir="2700000">
                    <a:srgbClr val="5B9BD5"/>
                  </a:outerShdw>
                </a:effectLst>
              </a:rPr>
              <a:t>Learn new skills</a:t>
            </a:r>
            <a:endParaRPr lang="en-GB" dirty="0"/>
          </a:p>
        </p:txBody>
      </p:sp>
      <p:pic>
        <p:nvPicPr>
          <p:cNvPr id="5" name="Picture 4" descr="A picture containing umbrella, drawing&#10;&#10;Description automatically generated">
            <a:extLst>
              <a:ext uri="{FF2B5EF4-FFF2-40B4-BE49-F238E27FC236}">
                <a16:creationId xmlns:a16="http://schemas.microsoft.com/office/drawing/2014/main" id="{6DF79B87-8803-40B4-B40F-4853C999B1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9349" y="1850781"/>
            <a:ext cx="3661831" cy="3176637"/>
          </a:xfrm>
          <a:prstGeom prst="rect">
            <a:avLst/>
          </a:prstGeom>
        </p:spPr>
      </p:pic>
      <p:sp>
        <p:nvSpPr>
          <p:cNvPr id="3" name="Content Placeholder 2">
            <a:extLst>
              <a:ext uri="{FF2B5EF4-FFF2-40B4-BE49-F238E27FC236}">
                <a16:creationId xmlns:a16="http://schemas.microsoft.com/office/drawing/2014/main" id="{8B497E73-FDF0-48DC-B739-83BE040699BF}"/>
              </a:ext>
            </a:extLst>
          </p:cNvPr>
          <p:cNvSpPr>
            <a:spLocks noGrp="1"/>
          </p:cNvSpPr>
          <p:nvPr>
            <p:ph idx="1"/>
          </p:nvPr>
        </p:nvSpPr>
        <p:spPr>
          <a:xfrm>
            <a:off x="5915475" y="1517010"/>
            <a:ext cx="5847175" cy="5010250"/>
          </a:xfrm>
        </p:spPr>
        <p:txBody>
          <a:bodyPr anchor="ctr">
            <a:normAutofit/>
          </a:bodyPr>
          <a:lstStyle/>
          <a:p>
            <a:r>
              <a:rPr lang="en-GB" dirty="0"/>
              <a:t>Try learning to cook something new. Find out about </a:t>
            </a:r>
            <a:r>
              <a:rPr lang="en-GB" dirty="0">
                <a:hlinkClick r:id="rId4"/>
              </a:rPr>
              <a:t>healthy eating and cooking tips</a:t>
            </a:r>
            <a:r>
              <a:rPr lang="en-GB" dirty="0"/>
              <a:t>.</a:t>
            </a:r>
          </a:p>
          <a:p>
            <a:r>
              <a:rPr lang="en-GB" dirty="0"/>
              <a:t>Work on a DIY project, such as fixing a broken bike, garden gate or something bigger. There are lots of free video tutorials online. </a:t>
            </a:r>
          </a:p>
          <a:p>
            <a:r>
              <a:rPr lang="en-GB" dirty="0"/>
              <a:t>Try new hobbies that challenge you, such as writing a blog, reading or learning to draw or paint.</a:t>
            </a:r>
          </a:p>
          <a:p>
            <a:endParaRPr lang="en-GB" sz="2000" dirty="0"/>
          </a:p>
        </p:txBody>
      </p:sp>
    </p:spTree>
    <p:extLst>
      <p:ext uri="{BB962C8B-B14F-4D97-AF65-F5344CB8AC3E}">
        <p14:creationId xmlns:p14="http://schemas.microsoft.com/office/powerpoint/2010/main" val="4087667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bg>
      <p:bgPr>
        <a:solidFill>
          <a:srgbClr val="FFFFFF"/>
        </a:solidFill>
        <a:effectLst/>
      </p:bgPr>
    </p:bg>
    <p:spTree>
      <p:nvGrpSpPr>
        <p:cNvPr id="1" name=""/>
        <p:cNvGrpSpPr/>
        <p:nvPr/>
      </p:nvGrpSpPr>
      <p:grpSpPr>
        <a:xfrm>
          <a:off x="0" y="0"/>
          <a:ext cx="0" cy="0"/>
          <a:chOff x="0" y="0"/>
          <a:chExt cx="0" cy="0"/>
        </a:xfrm>
      </p:grpSpPr>
      <p:sp>
        <p:nvSpPr>
          <p:cNvPr id="2" name="Rectangle 55">
            <a:extLst>
              <a:ext uri="{FF2B5EF4-FFF2-40B4-BE49-F238E27FC236}">
                <a16:creationId xmlns:a16="http://schemas.microsoft.com/office/drawing/2014/main" id="{E1F7311B-1414-4A3C-B0B5-BBC70C48B945}"/>
              </a:ext>
            </a:extLst>
          </p:cNvPr>
          <p:cNvSpPr>
            <a:spLocks noMove="1" noResize="1"/>
          </p:cNvSpPr>
          <p:nvPr/>
        </p:nvSpPr>
        <p:spPr>
          <a:xfrm>
            <a:off x="5708900" y="3721"/>
            <a:ext cx="6483096" cy="6858000"/>
          </a:xfrm>
          <a:prstGeom prst="rect">
            <a:avLst/>
          </a:prstGeom>
          <a:gradFill>
            <a:gsLst>
              <a:gs pos="0">
                <a:srgbClr val="4472C4">
                  <a:alpha val="82000"/>
                </a:srgbClr>
              </a:gs>
              <a:gs pos="100000">
                <a:srgbClr val="4472C4">
                  <a:alpha val="60000"/>
                </a:srgbClr>
              </a:gs>
            </a:gsLst>
            <a:lin ang="4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57">
            <a:extLst>
              <a:ext uri="{FF2B5EF4-FFF2-40B4-BE49-F238E27FC236}">
                <a16:creationId xmlns:a16="http://schemas.microsoft.com/office/drawing/2014/main" id="{874C666F-08E5-4814-B36F-F50C791A1A2C}"/>
              </a:ext>
            </a:extLst>
          </p:cNvPr>
          <p:cNvPicPr>
            <a:picLocks noMove="1" noResize="1"/>
          </p:cNvPicPr>
          <p:nvPr/>
        </p:nvPicPr>
        <p:blipFill>
          <a:blip r:embed="rId2"/>
          <a:stretch>
            <a:fillRect/>
          </a:stretch>
        </p:blipFill>
        <p:spPr>
          <a:xfrm flipH="1">
            <a:off x="0" y="0"/>
            <a:ext cx="12191996" cy="6858000"/>
          </a:xfrm>
          <a:prstGeom prst="rect">
            <a:avLst/>
          </a:prstGeom>
          <a:noFill/>
          <a:ln cap="flat">
            <a:noFill/>
          </a:ln>
        </p:spPr>
      </p:pic>
      <p:sp>
        <p:nvSpPr>
          <p:cNvPr id="4" name="Title 1">
            <a:extLst>
              <a:ext uri="{FF2B5EF4-FFF2-40B4-BE49-F238E27FC236}">
                <a16:creationId xmlns:a16="http://schemas.microsoft.com/office/drawing/2014/main" id="{5C42F92E-DEFA-4A46-8034-33F6F506A493}"/>
              </a:ext>
            </a:extLst>
          </p:cNvPr>
          <p:cNvSpPr txBox="1">
            <a:spLocks noGrp="1"/>
          </p:cNvSpPr>
          <p:nvPr>
            <p:ph type="title"/>
          </p:nvPr>
        </p:nvSpPr>
        <p:spPr>
          <a:xfrm>
            <a:off x="804672" y="802952"/>
            <a:ext cx="4977975" cy="1454051"/>
          </a:xfrm>
        </p:spPr>
        <p:txBody>
          <a:bodyPr/>
          <a:lstStyle/>
          <a:p>
            <a:pPr lvl="0"/>
            <a:r>
              <a:rPr lang="en-GB" b="1" u="sng">
                <a:effectLst>
                  <a:outerShdw dist="38096" dir="2700000">
                    <a:srgbClr val="5B9BD5"/>
                  </a:outerShdw>
                </a:effectLst>
              </a:rPr>
              <a:t>Introduction</a:t>
            </a:r>
            <a:br>
              <a:rPr lang="en-GB"/>
            </a:br>
            <a:endParaRPr lang="en-GB"/>
          </a:p>
        </p:txBody>
      </p:sp>
      <p:sp>
        <p:nvSpPr>
          <p:cNvPr id="5" name="Freeform 60">
            <a:extLst>
              <a:ext uri="{FF2B5EF4-FFF2-40B4-BE49-F238E27FC236}">
                <a16:creationId xmlns:a16="http://schemas.microsoft.com/office/drawing/2014/main" id="{57732DAF-59AE-41BE-80B0-433D254244AB}"/>
              </a:ext>
            </a:extLst>
          </p:cNvPr>
          <p:cNvSpPr>
            <a:spLocks noMove="1" noResize="1"/>
          </p:cNvSpPr>
          <p:nvPr/>
        </p:nvSpPr>
        <p:spPr>
          <a:xfrm>
            <a:off x="6493099" y="0"/>
            <a:ext cx="3960193" cy="2251545"/>
          </a:xfrm>
          <a:custGeom>
            <a:avLst/>
            <a:gdLst>
              <a:gd name="f0" fmla="val 10800000"/>
              <a:gd name="f1" fmla="val 5400000"/>
              <a:gd name="f2" fmla="val 180"/>
              <a:gd name="f3" fmla="val w"/>
              <a:gd name="f4" fmla="val h"/>
              <a:gd name="f5" fmla="val 0"/>
              <a:gd name="f6" fmla="val 3960192"/>
              <a:gd name="f7" fmla="val 2251543"/>
              <a:gd name="f8" fmla="val 20753"/>
              <a:gd name="f9" fmla="val 3939439"/>
              <a:gd name="f10" fmla="val 3949969"/>
              <a:gd name="f11" fmla="val 68994"/>
              <a:gd name="f12" fmla="val 3956729"/>
              <a:gd name="f13" fmla="val 135559"/>
              <a:gd name="f14" fmla="val 203099"/>
              <a:gd name="f15" fmla="val 271447"/>
              <a:gd name="f16" fmla="val 1365024"/>
              <a:gd name="f17" fmla="val 3073673"/>
              <a:gd name="f18" fmla="val 1980096"/>
              <a:gd name="f19" fmla="val 886519"/>
              <a:gd name="f20" fmla="val 3463"/>
              <a:gd name="f21" fmla="val 10223"/>
              <a:gd name="f22" fmla="+- 0 0 -90"/>
              <a:gd name="f23" fmla="*/ f3 1 3960192"/>
              <a:gd name="f24" fmla="*/ f4 1 2251543"/>
              <a:gd name="f25" fmla="val f5"/>
              <a:gd name="f26" fmla="val f6"/>
              <a:gd name="f27" fmla="val f7"/>
              <a:gd name="f28" fmla="*/ f22 f0 1"/>
              <a:gd name="f29" fmla="+- f27 0 f25"/>
              <a:gd name="f30" fmla="+- f26 0 f25"/>
              <a:gd name="f31" fmla="*/ f28 1 f2"/>
              <a:gd name="f32" fmla="*/ f30 1 3960192"/>
              <a:gd name="f33" fmla="*/ f29 1 2251543"/>
              <a:gd name="f34" fmla="*/ 20753 f30 1"/>
              <a:gd name="f35" fmla="*/ 0 f29 1"/>
              <a:gd name="f36" fmla="*/ 3939439 f30 1"/>
              <a:gd name="f37" fmla="*/ 3949969 f30 1"/>
              <a:gd name="f38" fmla="*/ 68994 f29 1"/>
              <a:gd name="f39" fmla="*/ 3960192 f30 1"/>
              <a:gd name="f40" fmla="*/ 271447 f29 1"/>
              <a:gd name="f41" fmla="*/ 1980096 f30 1"/>
              <a:gd name="f42" fmla="*/ 2251543 f29 1"/>
              <a:gd name="f43" fmla="*/ 0 f30 1"/>
              <a:gd name="f44" fmla="*/ 10223 f30 1"/>
              <a:gd name="f45" fmla="+- f31 0 f1"/>
              <a:gd name="f46" fmla="*/ f34 1 3960192"/>
              <a:gd name="f47" fmla="*/ f35 1 2251543"/>
              <a:gd name="f48" fmla="*/ f36 1 3960192"/>
              <a:gd name="f49" fmla="*/ f37 1 3960192"/>
              <a:gd name="f50" fmla="*/ f38 1 2251543"/>
              <a:gd name="f51" fmla="*/ f39 1 3960192"/>
              <a:gd name="f52" fmla="*/ f40 1 2251543"/>
              <a:gd name="f53" fmla="*/ f41 1 3960192"/>
              <a:gd name="f54" fmla="*/ f42 1 2251543"/>
              <a:gd name="f55" fmla="*/ f43 1 3960192"/>
              <a:gd name="f56" fmla="*/ f44 1 3960192"/>
              <a:gd name="f57" fmla="*/ f25 1 f32"/>
              <a:gd name="f58" fmla="*/ f26 1 f32"/>
              <a:gd name="f59" fmla="*/ f25 1 f33"/>
              <a:gd name="f60" fmla="*/ f27 1 f33"/>
              <a:gd name="f61" fmla="*/ f46 1 f32"/>
              <a:gd name="f62" fmla="*/ f47 1 f33"/>
              <a:gd name="f63" fmla="*/ f48 1 f32"/>
              <a:gd name="f64" fmla="*/ f49 1 f32"/>
              <a:gd name="f65" fmla="*/ f50 1 f33"/>
              <a:gd name="f66" fmla="*/ f51 1 f32"/>
              <a:gd name="f67" fmla="*/ f52 1 f33"/>
              <a:gd name="f68" fmla="*/ f53 1 f32"/>
              <a:gd name="f69" fmla="*/ f54 1 f33"/>
              <a:gd name="f70" fmla="*/ f55 1 f32"/>
              <a:gd name="f71" fmla="*/ f56 1 f32"/>
              <a:gd name="f72" fmla="*/ f57 f23 1"/>
              <a:gd name="f73" fmla="*/ f58 f23 1"/>
              <a:gd name="f74" fmla="*/ f60 f24 1"/>
              <a:gd name="f75" fmla="*/ f59 f24 1"/>
              <a:gd name="f76" fmla="*/ f61 f23 1"/>
              <a:gd name="f77" fmla="*/ f62 f24 1"/>
              <a:gd name="f78" fmla="*/ f63 f23 1"/>
              <a:gd name="f79" fmla="*/ f64 f23 1"/>
              <a:gd name="f80" fmla="*/ f65 f24 1"/>
              <a:gd name="f81" fmla="*/ f66 f23 1"/>
              <a:gd name="f82" fmla="*/ f67 f24 1"/>
              <a:gd name="f83" fmla="*/ f68 f23 1"/>
              <a:gd name="f84" fmla="*/ f69 f24 1"/>
              <a:gd name="f85" fmla="*/ f70 f23 1"/>
              <a:gd name="f86" fmla="*/ f71 f23 1"/>
            </a:gdLst>
            <a:ahLst/>
            <a:cxnLst>
              <a:cxn ang="3cd4">
                <a:pos x="hc" y="t"/>
              </a:cxn>
              <a:cxn ang="0">
                <a:pos x="r" y="vc"/>
              </a:cxn>
              <a:cxn ang="cd4">
                <a:pos x="hc" y="b"/>
              </a:cxn>
              <a:cxn ang="cd2">
                <a:pos x="l" y="vc"/>
              </a:cxn>
              <a:cxn ang="f45">
                <a:pos x="f76" y="f77"/>
              </a:cxn>
              <a:cxn ang="f45">
                <a:pos x="f78" y="f77"/>
              </a:cxn>
              <a:cxn ang="f45">
                <a:pos x="f79" y="f80"/>
              </a:cxn>
              <a:cxn ang="f45">
                <a:pos x="f81" y="f82"/>
              </a:cxn>
              <a:cxn ang="f45">
                <a:pos x="f83" y="f84"/>
              </a:cxn>
              <a:cxn ang="f45">
                <a:pos x="f85" y="f82"/>
              </a:cxn>
              <a:cxn ang="f45">
                <a:pos x="f86" y="f80"/>
              </a:cxn>
            </a:cxnLst>
            <a:rect l="f72" t="f75" r="f73" b="f74"/>
            <a:pathLst>
              <a:path w="3960192" h="2251543">
                <a:moveTo>
                  <a:pt x="f8" y="f5"/>
                </a:moveTo>
                <a:lnTo>
                  <a:pt x="f9" y="f5"/>
                </a:lnTo>
                <a:lnTo>
                  <a:pt x="f10" y="f11"/>
                </a:lnTo>
                <a:cubicBezTo>
                  <a:pt x="f12" y="f13"/>
                  <a:pt x="f6" y="f14"/>
                  <a:pt x="f6" y="f15"/>
                </a:cubicBezTo>
                <a:cubicBezTo>
                  <a:pt x="f6" y="f16"/>
                  <a:pt x="f17" y="f7"/>
                  <a:pt x="f18" y="f7"/>
                </a:cubicBezTo>
                <a:cubicBezTo>
                  <a:pt x="f19" y="f7"/>
                  <a:pt x="f5" y="f16"/>
                  <a:pt x="f5" y="f15"/>
                </a:cubicBezTo>
                <a:cubicBezTo>
                  <a:pt x="f5" y="f14"/>
                  <a:pt x="f20" y="f13"/>
                  <a:pt x="f21" y="f11"/>
                </a:cubicBezTo>
                <a:close/>
              </a:path>
            </a:pathLst>
          </a:custGeom>
          <a:solidFill>
            <a:srgbClr val="FFFFFF"/>
          </a:solidFill>
          <a:ln w="12701" cap="flat">
            <a:solidFill>
              <a:srgbClr val="B4C7E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4">
            <a:extLst>
              <a:ext uri="{FF2B5EF4-FFF2-40B4-BE49-F238E27FC236}">
                <a16:creationId xmlns:a16="http://schemas.microsoft.com/office/drawing/2014/main" id="{DFB9F05C-C1D8-46B5-85EB-D1CB56052A42}"/>
              </a:ext>
            </a:extLst>
          </p:cNvPr>
          <p:cNvPicPr>
            <a:picLocks noChangeAspect="1"/>
          </p:cNvPicPr>
          <p:nvPr/>
        </p:nvPicPr>
        <p:blipFill>
          <a:blip r:embed="rId3">
            <a:alphaModFix/>
          </a:blip>
          <a:srcRect t="23684" b="35751"/>
          <a:stretch>
            <a:fillRect/>
          </a:stretch>
        </p:blipFill>
        <p:spPr>
          <a:xfrm>
            <a:off x="6632710" y="0"/>
            <a:ext cx="3674754" cy="2106933"/>
          </a:xfrm>
          <a:prstGeom prst="rect">
            <a:avLst/>
          </a:prstGeom>
          <a:noFill/>
          <a:ln cap="flat">
            <a:noFill/>
          </a:ln>
        </p:spPr>
      </p:pic>
      <p:sp>
        <p:nvSpPr>
          <p:cNvPr id="7" name="Content Placeholder 2">
            <a:extLst>
              <a:ext uri="{FF2B5EF4-FFF2-40B4-BE49-F238E27FC236}">
                <a16:creationId xmlns:a16="http://schemas.microsoft.com/office/drawing/2014/main" id="{784997EA-725F-431E-A94B-9E7BF6255FA7}"/>
              </a:ext>
            </a:extLst>
          </p:cNvPr>
          <p:cNvSpPr txBox="1">
            <a:spLocks noGrp="1"/>
          </p:cNvSpPr>
          <p:nvPr>
            <p:ph idx="1"/>
          </p:nvPr>
        </p:nvSpPr>
        <p:spPr>
          <a:xfrm>
            <a:off x="731309" y="2251545"/>
            <a:ext cx="4977582" cy="3138796"/>
          </a:xfrm>
        </p:spPr>
        <p:txBody>
          <a:bodyPr anchor="ctr"/>
          <a:lstStyle/>
          <a:p>
            <a:pPr marL="0" indent="0">
              <a:buNone/>
            </a:pPr>
            <a:r>
              <a:rPr lang="en-GB" b="1" dirty="0">
                <a:effectLst>
                  <a:outerShdw dist="38096" dir="2700000">
                    <a:srgbClr val="5B9BD5"/>
                  </a:outerShdw>
                </a:effectLst>
              </a:rPr>
              <a:t>As we are going to be off school for a significant period, this document has been created to help you stay physically active and will also support your mental wellbeing.</a:t>
            </a:r>
          </a:p>
        </p:txBody>
      </p:sp>
      <p:sp>
        <p:nvSpPr>
          <p:cNvPr id="8" name="Freeform 68">
            <a:extLst>
              <a:ext uri="{FF2B5EF4-FFF2-40B4-BE49-F238E27FC236}">
                <a16:creationId xmlns:a16="http://schemas.microsoft.com/office/drawing/2014/main" id="{CEFDE1FD-3AB2-4E28-9070-D9D753C21E70}"/>
              </a:ext>
            </a:extLst>
          </p:cNvPr>
          <p:cNvSpPr>
            <a:spLocks noMove="1" noResize="1"/>
          </p:cNvSpPr>
          <p:nvPr/>
        </p:nvSpPr>
        <p:spPr>
          <a:xfrm>
            <a:off x="7235299" y="2922175"/>
            <a:ext cx="4956706" cy="3945297"/>
          </a:xfrm>
          <a:custGeom>
            <a:avLst/>
            <a:gdLst>
              <a:gd name="f0" fmla="val 10800000"/>
              <a:gd name="f1" fmla="val 5400000"/>
              <a:gd name="f2" fmla="val 180"/>
              <a:gd name="f3" fmla="val w"/>
              <a:gd name="f4" fmla="val h"/>
              <a:gd name="f5" fmla="val 0"/>
              <a:gd name="f6" fmla="val 4956705"/>
              <a:gd name="f7" fmla="val 3945299"/>
              <a:gd name="f8" fmla="val 2718646"/>
              <a:gd name="f9" fmla="val 3563221"/>
              <a:gd name="f10" fmla="val 4317846"/>
              <a:gd name="f11" fmla="val 385123"/>
              <a:gd name="f12" fmla="val 4816486"/>
              <a:gd name="f13" fmla="val 989335"/>
              <a:gd name="f14" fmla="val 1176848"/>
              <a:gd name="f15" fmla="val 294783"/>
              <a:gd name="f16" fmla="val 213645"/>
              <a:gd name="f17" fmla="val 3776866"/>
              <a:gd name="f18" fmla="val 76074"/>
              <a:gd name="f19" fmla="val 3451612"/>
              <a:gd name="f20" fmla="val 3094013"/>
              <a:gd name="f21" fmla="val 1217179"/>
              <a:gd name="f22" fmla="+- 0 0 -90"/>
              <a:gd name="f23" fmla="*/ f3 1 4956705"/>
              <a:gd name="f24" fmla="*/ f4 1 3945299"/>
              <a:gd name="f25" fmla="val f5"/>
              <a:gd name="f26" fmla="val f6"/>
              <a:gd name="f27" fmla="val f7"/>
              <a:gd name="f28" fmla="*/ f22 f0 1"/>
              <a:gd name="f29" fmla="+- f27 0 f25"/>
              <a:gd name="f30" fmla="+- f26 0 f25"/>
              <a:gd name="f31" fmla="*/ f28 1 f2"/>
              <a:gd name="f32" fmla="*/ f30 1 4956705"/>
              <a:gd name="f33" fmla="*/ f29 1 3945299"/>
              <a:gd name="f34" fmla="*/ 2718646 f30 1"/>
              <a:gd name="f35" fmla="*/ 0 f29 1"/>
              <a:gd name="f36" fmla="*/ 4816486 f30 1"/>
              <a:gd name="f37" fmla="*/ 989335 f29 1"/>
              <a:gd name="f38" fmla="*/ 4956705 f30 1"/>
              <a:gd name="f39" fmla="*/ 1176848 f29 1"/>
              <a:gd name="f40" fmla="*/ 3945299 f29 1"/>
              <a:gd name="f41" fmla="*/ 294783 f30 1"/>
              <a:gd name="f42" fmla="*/ 213645 f30 1"/>
              <a:gd name="f43" fmla="*/ 3776866 f29 1"/>
              <a:gd name="f44" fmla="*/ 0 f30 1"/>
              <a:gd name="f45" fmla="*/ 2718646 f29 1"/>
              <a:gd name="f46" fmla="+- f31 0 f1"/>
              <a:gd name="f47" fmla="*/ f34 1 4956705"/>
              <a:gd name="f48" fmla="*/ f35 1 3945299"/>
              <a:gd name="f49" fmla="*/ f36 1 4956705"/>
              <a:gd name="f50" fmla="*/ f37 1 3945299"/>
              <a:gd name="f51" fmla="*/ f38 1 4956705"/>
              <a:gd name="f52" fmla="*/ f39 1 3945299"/>
              <a:gd name="f53" fmla="*/ f40 1 3945299"/>
              <a:gd name="f54" fmla="*/ f41 1 4956705"/>
              <a:gd name="f55" fmla="*/ f42 1 4956705"/>
              <a:gd name="f56" fmla="*/ f43 1 3945299"/>
              <a:gd name="f57" fmla="*/ f44 1 4956705"/>
              <a:gd name="f58" fmla="*/ f45 1 3945299"/>
              <a:gd name="f59" fmla="*/ f25 1 f32"/>
              <a:gd name="f60" fmla="*/ f26 1 f32"/>
              <a:gd name="f61" fmla="*/ f25 1 f33"/>
              <a:gd name="f62" fmla="*/ f27 1 f33"/>
              <a:gd name="f63" fmla="*/ f47 1 f32"/>
              <a:gd name="f64" fmla="*/ f48 1 f33"/>
              <a:gd name="f65" fmla="*/ f49 1 f32"/>
              <a:gd name="f66" fmla="*/ f50 1 f33"/>
              <a:gd name="f67" fmla="*/ f51 1 f32"/>
              <a:gd name="f68" fmla="*/ f52 1 f33"/>
              <a:gd name="f69" fmla="*/ f53 1 f33"/>
              <a:gd name="f70" fmla="*/ f54 1 f32"/>
              <a:gd name="f71" fmla="*/ f55 1 f32"/>
              <a:gd name="f72" fmla="*/ f56 1 f33"/>
              <a:gd name="f73" fmla="*/ f57 1 f32"/>
              <a:gd name="f74" fmla="*/ f58 1 f33"/>
              <a:gd name="f75" fmla="*/ f59 f23 1"/>
              <a:gd name="f76" fmla="*/ f60 f23 1"/>
              <a:gd name="f77" fmla="*/ f62 f24 1"/>
              <a:gd name="f78" fmla="*/ f61 f24 1"/>
              <a:gd name="f79" fmla="*/ f63 f23 1"/>
              <a:gd name="f80" fmla="*/ f64 f24 1"/>
              <a:gd name="f81" fmla="*/ f65 f23 1"/>
              <a:gd name="f82" fmla="*/ f66 f24 1"/>
              <a:gd name="f83" fmla="*/ f67 f23 1"/>
              <a:gd name="f84" fmla="*/ f68 f24 1"/>
              <a:gd name="f85" fmla="*/ f69 f24 1"/>
              <a:gd name="f86" fmla="*/ f70 f23 1"/>
              <a:gd name="f87" fmla="*/ f71 f23 1"/>
              <a:gd name="f88" fmla="*/ f72 f24 1"/>
              <a:gd name="f89" fmla="*/ f73 f23 1"/>
              <a:gd name="f90" fmla="*/ f74 f24 1"/>
            </a:gdLst>
            <a:ahLst/>
            <a:cxnLst>
              <a:cxn ang="3cd4">
                <a:pos x="hc" y="t"/>
              </a:cxn>
              <a:cxn ang="0">
                <a:pos x="r" y="vc"/>
              </a:cxn>
              <a:cxn ang="cd4">
                <a:pos x="hc" y="b"/>
              </a:cxn>
              <a:cxn ang="cd2">
                <a:pos x="l" y="vc"/>
              </a:cxn>
              <a:cxn ang="f46">
                <a:pos x="f79" y="f80"/>
              </a:cxn>
              <a:cxn ang="f46">
                <a:pos x="f81" y="f82"/>
              </a:cxn>
              <a:cxn ang="f46">
                <a:pos x="f83" y="f84"/>
              </a:cxn>
              <a:cxn ang="f46">
                <a:pos x="f83" y="f85"/>
              </a:cxn>
              <a:cxn ang="f46">
                <a:pos x="f86" y="f85"/>
              </a:cxn>
              <a:cxn ang="f46">
                <a:pos x="f87" y="f88"/>
              </a:cxn>
              <a:cxn ang="f46">
                <a:pos x="f89" y="f90"/>
              </a:cxn>
              <a:cxn ang="f46">
                <a:pos x="f79" y="f80"/>
              </a:cxn>
            </a:cxnLst>
            <a:rect l="f75" t="f78" r="f76" b="f77"/>
            <a:pathLst>
              <a:path w="4956705" h="3945299">
                <a:moveTo>
                  <a:pt x="f8" y="f5"/>
                </a:moveTo>
                <a:cubicBezTo>
                  <a:pt x="f9" y="f5"/>
                  <a:pt x="f10" y="f11"/>
                  <a:pt x="f12" y="f13"/>
                </a:cubicBezTo>
                <a:lnTo>
                  <a:pt x="f6" y="f14"/>
                </a:lnTo>
                <a:lnTo>
                  <a:pt x="f6" y="f7"/>
                </a:lnTo>
                <a:lnTo>
                  <a:pt x="f15" y="f7"/>
                </a:lnTo>
                <a:lnTo>
                  <a:pt x="f16" y="f17"/>
                </a:lnTo>
                <a:cubicBezTo>
                  <a:pt x="f18" y="f19"/>
                  <a:pt x="f5" y="f20"/>
                  <a:pt x="f5" y="f8"/>
                </a:cubicBezTo>
                <a:cubicBezTo>
                  <a:pt x="f5" y="f21"/>
                  <a:pt x="f21" y="f5"/>
                  <a:pt x="f8" y="f5"/>
                </a:cubicBezTo>
                <a:close/>
              </a:path>
            </a:pathLst>
          </a:custGeom>
          <a:solidFill>
            <a:srgbClr val="FFFFFF"/>
          </a:solidFill>
          <a:ln w="12701" cap="flat">
            <a:solidFill>
              <a:srgbClr val="B4C7E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9" name="Picture 6" descr="A picture containing building, window, colorful, colored&#10;&#10;Description automatically generated">
            <a:extLst>
              <a:ext uri="{FF2B5EF4-FFF2-40B4-BE49-F238E27FC236}">
                <a16:creationId xmlns:a16="http://schemas.microsoft.com/office/drawing/2014/main" id="{AC2D238F-871A-4571-B569-1A91E5DD9929}"/>
              </a:ext>
            </a:extLst>
          </p:cNvPr>
          <p:cNvPicPr>
            <a:picLocks noChangeAspect="1"/>
          </p:cNvPicPr>
          <p:nvPr/>
        </p:nvPicPr>
        <p:blipFill>
          <a:blip r:embed="rId4">
            <a:alphaModFix/>
          </a:blip>
          <a:srcRect t="13782" b="14619"/>
          <a:stretch>
            <a:fillRect/>
          </a:stretch>
        </p:blipFill>
        <p:spPr>
          <a:xfrm>
            <a:off x="7399324" y="3086209"/>
            <a:ext cx="4792672" cy="3781263"/>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ABC811-4EDD-4B1C-A05C-DACA753FA402}"/>
              </a:ext>
            </a:extLst>
          </p:cNvPr>
          <p:cNvSpPr>
            <a:spLocks noGrp="1"/>
          </p:cNvSpPr>
          <p:nvPr>
            <p:ph type="title"/>
          </p:nvPr>
        </p:nvSpPr>
        <p:spPr>
          <a:xfrm>
            <a:off x="640079" y="2053641"/>
            <a:ext cx="3669161" cy="2760098"/>
          </a:xfrm>
        </p:spPr>
        <p:txBody>
          <a:bodyPr>
            <a:normAutofit/>
          </a:bodyPr>
          <a:lstStyle/>
          <a:p>
            <a:r>
              <a:rPr lang="en-GB" b="1" dirty="0">
                <a:solidFill>
                  <a:srgbClr val="FFFFFF"/>
                </a:solidFill>
                <a:effectLst>
                  <a:outerShdw dist="38096" dir="2700000">
                    <a:srgbClr val="5B9BD5"/>
                  </a:outerShdw>
                </a:effectLst>
              </a:rPr>
              <a:t>Be kind to others</a:t>
            </a:r>
            <a:endParaRPr lang="en-GB" dirty="0">
              <a:solidFill>
                <a:srgbClr val="FFFFFF"/>
              </a:solidFill>
            </a:endParaRPr>
          </a:p>
        </p:txBody>
      </p:sp>
      <p:sp>
        <p:nvSpPr>
          <p:cNvPr id="3" name="Content Placeholder 2">
            <a:extLst>
              <a:ext uri="{FF2B5EF4-FFF2-40B4-BE49-F238E27FC236}">
                <a16:creationId xmlns:a16="http://schemas.microsoft.com/office/drawing/2014/main" id="{8B497E73-FDF0-48DC-B739-83BE040699BF}"/>
              </a:ext>
            </a:extLst>
          </p:cNvPr>
          <p:cNvSpPr>
            <a:spLocks noGrp="1"/>
          </p:cNvSpPr>
          <p:nvPr>
            <p:ph idx="1"/>
          </p:nvPr>
        </p:nvSpPr>
        <p:spPr>
          <a:xfrm>
            <a:off x="5995447" y="546755"/>
            <a:ext cx="5420528" cy="5711988"/>
          </a:xfrm>
        </p:spPr>
        <p:txBody>
          <a:bodyPr anchor="ctr">
            <a:normAutofit fontScale="92500" lnSpcReduction="10000"/>
          </a:bodyPr>
          <a:lstStyle/>
          <a:p>
            <a:pPr marL="0" indent="0">
              <a:buNone/>
            </a:pPr>
            <a:r>
              <a:rPr lang="en-GB" dirty="0"/>
              <a:t>Research suggests that acts of giving and kindness can help improve your mental wellbeing by:</a:t>
            </a:r>
          </a:p>
          <a:p>
            <a:pPr marL="0" indent="0">
              <a:buNone/>
            </a:pPr>
            <a:endParaRPr lang="en-GB" dirty="0"/>
          </a:p>
          <a:p>
            <a:r>
              <a:rPr lang="en-GB" dirty="0"/>
              <a:t>creating positive feelings and a sense of reward</a:t>
            </a:r>
          </a:p>
          <a:p>
            <a:r>
              <a:rPr lang="en-GB" dirty="0"/>
              <a:t>giving you a feeling of purpose and self-worth</a:t>
            </a:r>
          </a:p>
          <a:p>
            <a:r>
              <a:rPr lang="en-GB" dirty="0"/>
              <a:t>helping you connect with other people</a:t>
            </a:r>
          </a:p>
          <a:p>
            <a:pPr marL="0" indent="0">
              <a:buNone/>
            </a:pPr>
            <a:endParaRPr lang="en-GB" dirty="0"/>
          </a:p>
          <a:p>
            <a:pPr marL="0" indent="0">
              <a:buNone/>
            </a:pPr>
            <a:r>
              <a:rPr lang="en-GB" dirty="0"/>
              <a:t>It could be small acts of kindness towards other people, or larger ones like volunteering in your local community.</a:t>
            </a:r>
          </a:p>
          <a:p>
            <a:endParaRPr lang="en-GB" sz="2400" dirty="0"/>
          </a:p>
        </p:txBody>
      </p:sp>
    </p:spTree>
    <p:extLst>
      <p:ext uri="{BB962C8B-B14F-4D97-AF65-F5344CB8AC3E}">
        <p14:creationId xmlns:p14="http://schemas.microsoft.com/office/powerpoint/2010/main" val="3703306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C811-4EDD-4B1C-A05C-DACA753FA402}"/>
              </a:ext>
            </a:extLst>
          </p:cNvPr>
          <p:cNvSpPr>
            <a:spLocks noGrp="1"/>
          </p:cNvSpPr>
          <p:nvPr>
            <p:ph type="title"/>
          </p:nvPr>
        </p:nvSpPr>
        <p:spPr>
          <a:xfrm>
            <a:off x="6090574" y="170602"/>
            <a:ext cx="4977976" cy="1454051"/>
          </a:xfrm>
        </p:spPr>
        <p:txBody>
          <a:bodyPr>
            <a:normAutofit/>
          </a:bodyPr>
          <a:lstStyle/>
          <a:p>
            <a:r>
              <a:rPr lang="en-GB" b="1" dirty="0">
                <a:effectLst>
                  <a:outerShdw dist="38096" dir="2700000">
                    <a:srgbClr val="5B9BD5"/>
                  </a:outerShdw>
                </a:effectLst>
              </a:rPr>
              <a:t>Be kind to others</a:t>
            </a:r>
            <a:endParaRPr lang="en-GB" dirty="0"/>
          </a:p>
        </p:txBody>
      </p:sp>
      <p:pic>
        <p:nvPicPr>
          <p:cNvPr id="5" name="Picture 4" descr="A picture containing umbrella, drawing&#10;&#10;Description automatically generated">
            <a:extLst>
              <a:ext uri="{FF2B5EF4-FFF2-40B4-BE49-F238E27FC236}">
                <a16:creationId xmlns:a16="http://schemas.microsoft.com/office/drawing/2014/main" id="{6DF79B87-8803-40B4-B40F-4853C999B1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9349" y="1850781"/>
            <a:ext cx="3661831" cy="3176637"/>
          </a:xfrm>
          <a:prstGeom prst="rect">
            <a:avLst/>
          </a:prstGeom>
        </p:spPr>
      </p:pic>
      <p:sp>
        <p:nvSpPr>
          <p:cNvPr id="3" name="Content Placeholder 2">
            <a:extLst>
              <a:ext uri="{FF2B5EF4-FFF2-40B4-BE49-F238E27FC236}">
                <a16:creationId xmlns:a16="http://schemas.microsoft.com/office/drawing/2014/main" id="{8B497E73-FDF0-48DC-B739-83BE040699BF}"/>
              </a:ext>
            </a:extLst>
          </p:cNvPr>
          <p:cNvSpPr>
            <a:spLocks noGrp="1"/>
          </p:cNvSpPr>
          <p:nvPr>
            <p:ph idx="1"/>
          </p:nvPr>
        </p:nvSpPr>
        <p:spPr>
          <a:xfrm>
            <a:off x="5915475" y="1517010"/>
            <a:ext cx="5847175" cy="5010250"/>
          </a:xfrm>
        </p:spPr>
        <p:txBody>
          <a:bodyPr anchor="ctr">
            <a:normAutofit fontScale="85000" lnSpcReduction="20000"/>
          </a:bodyPr>
          <a:lstStyle/>
          <a:p>
            <a:pPr marL="0" indent="0">
              <a:buNone/>
            </a:pPr>
            <a:r>
              <a:rPr lang="en-GB" dirty="0"/>
              <a:t>Some examples of the things you could try include:</a:t>
            </a:r>
          </a:p>
          <a:p>
            <a:endParaRPr lang="en-GB" dirty="0"/>
          </a:p>
          <a:p>
            <a:r>
              <a:rPr lang="en-GB" dirty="0"/>
              <a:t>saying thank you to someone for something they have done for you</a:t>
            </a:r>
          </a:p>
          <a:p>
            <a:r>
              <a:rPr lang="en-GB" dirty="0"/>
              <a:t>asking friends, family or colleagues how they are and really listening to their answer</a:t>
            </a:r>
          </a:p>
          <a:p>
            <a:r>
              <a:rPr lang="en-GB" dirty="0"/>
              <a:t>spending time with friends or relatives who need support or company</a:t>
            </a:r>
          </a:p>
          <a:p>
            <a:r>
              <a:rPr lang="en-GB" dirty="0"/>
              <a:t>offering to help someone you know with DIY or a work project</a:t>
            </a:r>
          </a:p>
          <a:p>
            <a:r>
              <a:rPr lang="en-GB" dirty="0"/>
              <a:t>volunteering in your community, such as helping at a school, hospital or care home </a:t>
            </a:r>
            <a:r>
              <a:rPr lang="en-GB" b="1" i="1" dirty="0">
                <a:solidFill>
                  <a:srgbClr val="FF0000"/>
                </a:solidFill>
              </a:rPr>
              <a:t>(this might be difficult in the current situation)</a:t>
            </a:r>
          </a:p>
          <a:p>
            <a:endParaRPr lang="en-GB" sz="2000" dirty="0"/>
          </a:p>
        </p:txBody>
      </p:sp>
    </p:spTree>
    <p:extLst>
      <p:ext uri="{BB962C8B-B14F-4D97-AF65-F5344CB8AC3E}">
        <p14:creationId xmlns:p14="http://schemas.microsoft.com/office/powerpoint/2010/main" val="3062920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E917BD3-DCFC-4FED-A1A0-CD6891F60EEC}"/>
              </a:ext>
            </a:extLst>
          </p:cNvPr>
          <p:cNvSpPr>
            <a:spLocks noGrp="1"/>
          </p:cNvSpPr>
          <p:nvPr>
            <p:ph type="title"/>
          </p:nvPr>
        </p:nvSpPr>
        <p:spPr>
          <a:xfrm>
            <a:off x="6687687" y="170505"/>
            <a:ext cx="3828108" cy="1136227"/>
          </a:xfrm>
        </p:spPr>
        <p:txBody>
          <a:bodyPr>
            <a:normAutofit/>
          </a:bodyPr>
          <a:lstStyle/>
          <a:p>
            <a:r>
              <a:rPr lang="en-GB" b="1" dirty="0">
                <a:effectLst>
                  <a:outerShdw dist="38096" dir="2700000">
                    <a:srgbClr val="5B9BD5"/>
                  </a:outerShdw>
                </a:effectLst>
              </a:rPr>
              <a:t>Anxiety</a:t>
            </a:r>
            <a:endParaRPr lang="en-GB" dirty="0"/>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cat&#10;&#10;Description automatically generated">
            <a:extLst>
              <a:ext uri="{FF2B5EF4-FFF2-40B4-BE49-F238E27FC236}">
                <a16:creationId xmlns:a16="http://schemas.microsoft.com/office/drawing/2014/main" id="{4DC7BB14-0446-4148-91A5-CB9AC304A684}"/>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535" r="7957"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FA35402C-4385-4809-8D2C-44BAF0CBFA96}"/>
              </a:ext>
            </a:extLst>
          </p:cNvPr>
          <p:cNvSpPr>
            <a:spLocks noGrp="1"/>
          </p:cNvSpPr>
          <p:nvPr>
            <p:ph idx="1"/>
          </p:nvPr>
        </p:nvSpPr>
        <p:spPr>
          <a:xfrm>
            <a:off x="5614876" y="1306732"/>
            <a:ext cx="5931856" cy="5259438"/>
          </a:xfrm>
        </p:spPr>
        <p:txBody>
          <a:bodyPr anchor="ctr">
            <a:normAutofit/>
          </a:bodyPr>
          <a:lstStyle/>
          <a:p>
            <a:r>
              <a:rPr lang="en-GB" sz="2000" dirty="0"/>
              <a:t>During this period some people may experience some nerves, distress or anxiety. Nerves are normal and can be a normal response to a variety of situations. </a:t>
            </a:r>
          </a:p>
          <a:p>
            <a:endParaRPr lang="en-GB" sz="2000" dirty="0"/>
          </a:p>
          <a:p>
            <a:r>
              <a:rPr lang="en-GB" sz="2000" dirty="0"/>
              <a:t>Anxiety is a stronger feeling of unease, worry or fear.</a:t>
            </a:r>
          </a:p>
          <a:p>
            <a:endParaRPr lang="en-GB" sz="2000" dirty="0"/>
          </a:p>
          <a:p>
            <a:r>
              <a:rPr lang="en-GB" sz="2000" dirty="0"/>
              <a:t>Watch the video below to gain a better understanding of this.</a:t>
            </a:r>
          </a:p>
          <a:p>
            <a:endParaRPr lang="en-GB" sz="2000" dirty="0"/>
          </a:p>
          <a:p>
            <a:r>
              <a:rPr lang="en-GB" sz="2000" dirty="0">
                <a:hlinkClick r:id="rId5"/>
              </a:rPr>
              <a:t>https://www.youtube.com/watch?v=kyG9HG4kJI4&amp;feature=emb_title</a:t>
            </a:r>
            <a:endParaRPr lang="en-GB" sz="2000" dirty="0"/>
          </a:p>
          <a:p>
            <a:endParaRPr lang="en-GB" sz="2000" dirty="0"/>
          </a:p>
          <a:p>
            <a:r>
              <a:rPr lang="en-GB" sz="2000" dirty="0"/>
              <a:t>The next few slides provides some strategies to deal with this.</a:t>
            </a:r>
          </a:p>
        </p:txBody>
      </p:sp>
    </p:spTree>
    <p:extLst>
      <p:ext uri="{BB962C8B-B14F-4D97-AF65-F5344CB8AC3E}">
        <p14:creationId xmlns:p14="http://schemas.microsoft.com/office/powerpoint/2010/main" val="2777314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ABC811-4EDD-4B1C-A05C-DACA753FA402}"/>
              </a:ext>
            </a:extLst>
          </p:cNvPr>
          <p:cNvSpPr>
            <a:spLocks noGrp="1"/>
          </p:cNvSpPr>
          <p:nvPr>
            <p:ph type="title"/>
          </p:nvPr>
        </p:nvSpPr>
        <p:spPr>
          <a:xfrm>
            <a:off x="6094105" y="802955"/>
            <a:ext cx="4977976" cy="1454051"/>
          </a:xfrm>
        </p:spPr>
        <p:txBody>
          <a:bodyPr>
            <a:normAutofit/>
          </a:bodyPr>
          <a:lstStyle/>
          <a:p>
            <a:r>
              <a:rPr lang="en-GB" b="1" dirty="0">
                <a:effectLst>
                  <a:outerShdw dist="38096" dir="2700000">
                    <a:srgbClr val="5B9BD5"/>
                  </a:outerShdw>
                </a:effectLst>
              </a:rPr>
              <a:t>Mindfulness</a:t>
            </a:r>
            <a:endParaRPr lang="en-GB" dirty="0"/>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mindfulness">
            <a:extLst>
              <a:ext uri="{FF2B5EF4-FFF2-40B4-BE49-F238E27FC236}">
                <a16:creationId xmlns:a16="http://schemas.microsoft.com/office/drawing/2014/main" id="{4A53EACC-89ED-4F3A-8BC0-E103AFE1DC7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8704" r="22357"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B497E73-FDF0-48DC-B739-83BE040699BF}"/>
              </a:ext>
            </a:extLst>
          </p:cNvPr>
          <p:cNvSpPr>
            <a:spLocks noGrp="1"/>
          </p:cNvSpPr>
          <p:nvPr>
            <p:ph idx="1"/>
          </p:nvPr>
        </p:nvSpPr>
        <p:spPr>
          <a:xfrm>
            <a:off x="6090574" y="2421682"/>
            <a:ext cx="4977578" cy="3639289"/>
          </a:xfrm>
        </p:spPr>
        <p:txBody>
          <a:bodyPr anchor="ctr">
            <a:normAutofit/>
          </a:bodyPr>
          <a:lstStyle/>
          <a:p>
            <a:r>
              <a:rPr lang="en-GB" sz="1700"/>
              <a:t>Paying more attention to the present moment can improve your mental wellbeing. This includes your thoughts and feelings, your body and the world around you.</a:t>
            </a:r>
          </a:p>
          <a:p>
            <a:pPr marL="0" indent="0">
              <a:buNone/>
            </a:pPr>
            <a:endParaRPr lang="en-GB" sz="1700"/>
          </a:p>
          <a:p>
            <a:r>
              <a:rPr lang="en-GB" sz="1700"/>
              <a:t>Mindfulness can help you enjoy life more and understand yourself better. It can positively change the way you feel about life and how you approach challenges. It can also help combat anxiety, low mood and depression.</a:t>
            </a:r>
          </a:p>
          <a:p>
            <a:endParaRPr lang="en-GB" sz="1700"/>
          </a:p>
          <a:p>
            <a:r>
              <a:rPr lang="en-GB" sz="1700"/>
              <a:t>Read more about </a:t>
            </a:r>
            <a:r>
              <a:rPr lang="en-GB" sz="1700">
                <a:hlinkClick r:id="rId4"/>
              </a:rPr>
              <a:t>mindfulness</a:t>
            </a:r>
            <a:r>
              <a:rPr lang="en-GB" sz="1700"/>
              <a:t>, including steps you can take to be more mindful in your everyday life.</a:t>
            </a:r>
          </a:p>
          <a:p>
            <a:endParaRPr lang="en-GB" sz="1700" dirty="0"/>
          </a:p>
        </p:txBody>
      </p:sp>
    </p:spTree>
    <p:extLst>
      <p:ext uri="{BB962C8B-B14F-4D97-AF65-F5344CB8AC3E}">
        <p14:creationId xmlns:p14="http://schemas.microsoft.com/office/powerpoint/2010/main" val="549539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ABC811-4EDD-4B1C-A05C-DACA753FA402}"/>
              </a:ext>
            </a:extLst>
          </p:cNvPr>
          <p:cNvSpPr>
            <a:spLocks noGrp="1"/>
          </p:cNvSpPr>
          <p:nvPr>
            <p:ph type="title"/>
          </p:nvPr>
        </p:nvSpPr>
        <p:spPr>
          <a:xfrm>
            <a:off x="640079" y="2053641"/>
            <a:ext cx="3669161" cy="2760098"/>
          </a:xfrm>
        </p:spPr>
        <p:txBody>
          <a:bodyPr>
            <a:normAutofit/>
          </a:bodyPr>
          <a:lstStyle/>
          <a:p>
            <a:r>
              <a:rPr lang="en-GB" b="1" dirty="0">
                <a:solidFill>
                  <a:srgbClr val="FFFFFF"/>
                </a:solidFill>
                <a:effectLst>
                  <a:outerShdw dist="38096" dir="2700000">
                    <a:srgbClr val="5B9BD5"/>
                  </a:outerShdw>
                </a:effectLst>
              </a:rPr>
              <a:t>Deep Breathing</a:t>
            </a:r>
            <a:endParaRPr lang="en-GB" dirty="0">
              <a:solidFill>
                <a:srgbClr val="FFFFFF"/>
              </a:solidFill>
            </a:endParaRPr>
          </a:p>
        </p:txBody>
      </p:sp>
      <p:sp>
        <p:nvSpPr>
          <p:cNvPr id="3" name="Content Placeholder 2">
            <a:extLst>
              <a:ext uri="{FF2B5EF4-FFF2-40B4-BE49-F238E27FC236}">
                <a16:creationId xmlns:a16="http://schemas.microsoft.com/office/drawing/2014/main" id="{8B497E73-FDF0-48DC-B739-83BE040699BF}"/>
              </a:ext>
            </a:extLst>
          </p:cNvPr>
          <p:cNvSpPr>
            <a:spLocks noGrp="1"/>
          </p:cNvSpPr>
          <p:nvPr>
            <p:ph idx="1"/>
          </p:nvPr>
        </p:nvSpPr>
        <p:spPr>
          <a:xfrm>
            <a:off x="5995447" y="546755"/>
            <a:ext cx="5420528" cy="5711988"/>
          </a:xfrm>
        </p:spPr>
        <p:txBody>
          <a:bodyPr anchor="ctr">
            <a:normAutofit/>
          </a:bodyPr>
          <a:lstStyle/>
          <a:p>
            <a:r>
              <a:rPr lang="en-GB" dirty="0"/>
              <a:t>This is a recognised approach used to deal with anger and fear and can help keep you calm in times of stress.</a:t>
            </a:r>
          </a:p>
          <a:p>
            <a:endParaRPr lang="en-GB" dirty="0"/>
          </a:p>
          <a:p>
            <a:r>
              <a:rPr lang="en-GB" dirty="0"/>
              <a:t>You can practice this anywhere.</a:t>
            </a:r>
          </a:p>
          <a:p>
            <a:endParaRPr lang="en-GB" dirty="0"/>
          </a:p>
          <a:p>
            <a:r>
              <a:rPr lang="en-GB" dirty="0"/>
              <a:t>The more you practice, the more natural it will become.</a:t>
            </a:r>
          </a:p>
          <a:p>
            <a:endParaRPr lang="en-GB" sz="2400" dirty="0"/>
          </a:p>
        </p:txBody>
      </p:sp>
    </p:spTree>
    <p:extLst>
      <p:ext uri="{BB962C8B-B14F-4D97-AF65-F5344CB8AC3E}">
        <p14:creationId xmlns:p14="http://schemas.microsoft.com/office/powerpoint/2010/main" val="983720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ABC811-4EDD-4B1C-A05C-DACA753FA402}"/>
              </a:ext>
            </a:extLst>
          </p:cNvPr>
          <p:cNvSpPr>
            <a:spLocks noGrp="1"/>
          </p:cNvSpPr>
          <p:nvPr>
            <p:ph type="title"/>
          </p:nvPr>
        </p:nvSpPr>
        <p:spPr>
          <a:xfrm>
            <a:off x="6090574" y="180205"/>
            <a:ext cx="4977976" cy="1454051"/>
          </a:xfrm>
        </p:spPr>
        <p:txBody>
          <a:bodyPr>
            <a:normAutofit/>
          </a:bodyPr>
          <a:lstStyle/>
          <a:p>
            <a:r>
              <a:rPr lang="en-GB" b="1" dirty="0">
                <a:effectLst>
                  <a:outerShdw dist="38096" dir="2700000">
                    <a:srgbClr val="5B9BD5"/>
                  </a:outerShdw>
                </a:effectLst>
              </a:rPr>
              <a:t>Deep Breathing</a:t>
            </a:r>
            <a:endParaRPr lang="en-GB" dirty="0"/>
          </a:p>
        </p:txBody>
      </p:sp>
      <p:sp>
        <p:nvSpPr>
          <p:cNvPr id="2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person standing in the grass&#10;&#10;Description automatically generated">
            <a:extLst>
              <a:ext uri="{FF2B5EF4-FFF2-40B4-BE49-F238E27FC236}">
                <a16:creationId xmlns:a16="http://schemas.microsoft.com/office/drawing/2014/main" id="{CA705C90-BD07-4112-92AF-1E9E8F2880D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8181" r="4164"/>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8B497E73-FDF0-48DC-B739-83BE040699BF}"/>
              </a:ext>
            </a:extLst>
          </p:cNvPr>
          <p:cNvSpPr>
            <a:spLocks noGrp="1"/>
          </p:cNvSpPr>
          <p:nvPr>
            <p:ph idx="1"/>
          </p:nvPr>
        </p:nvSpPr>
        <p:spPr>
          <a:xfrm>
            <a:off x="5914713" y="1536465"/>
            <a:ext cx="5758478" cy="5141330"/>
          </a:xfrm>
        </p:spPr>
        <p:txBody>
          <a:bodyPr anchor="ctr">
            <a:normAutofit/>
          </a:bodyPr>
          <a:lstStyle/>
          <a:p>
            <a:pPr marL="514350" indent="-514350" fontAlgn="base">
              <a:buFont typeface="+mj-lt"/>
              <a:buAutoNum type="arabicPeriod"/>
            </a:pPr>
            <a:r>
              <a:rPr lang="en-GB" sz="2000" dirty="0"/>
              <a:t>Close your eyes. Alternatively, you can keep your eyes open (and eventually you likely will) but closing your eyes helps you to focus on the mechanics of breathing and voids distraction.</a:t>
            </a:r>
          </a:p>
          <a:p>
            <a:pPr marL="514350" indent="-514350" fontAlgn="base">
              <a:buFont typeface="+mj-lt"/>
              <a:buAutoNum type="arabicPeriod"/>
            </a:pPr>
            <a:r>
              <a:rPr lang="en-GB" sz="2000" dirty="0"/>
              <a:t>Place one hand on your stomach and the other on your chest.</a:t>
            </a:r>
          </a:p>
          <a:p>
            <a:pPr marL="514350" indent="-514350" fontAlgn="base">
              <a:buFont typeface="+mj-lt"/>
              <a:buAutoNum type="arabicPeriod"/>
            </a:pPr>
            <a:r>
              <a:rPr lang="en-GB" sz="2000" dirty="0"/>
              <a:t>Take a few breaths as you normally would. Your stomach should rise and fall with every breath in (inhalation) and every breath out (exhalation)</a:t>
            </a:r>
          </a:p>
          <a:p>
            <a:pPr marL="514350" indent="-514350" fontAlgn="base">
              <a:buFont typeface="+mj-lt"/>
              <a:buAutoNum type="arabicPeriod"/>
            </a:pPr>
            <a:r>
              <a:rPr lang="en-GB" sz="2000" dirty="0"/>
              <a:t>Continue to take deep breaths, concentrating on only moving your belly. Breathe in for 3 and out for 5 (roughly)</a:t>
            </a:r>
          </a:p>
          <a:p>
            <a:pPr marL="514350" indent="-514350" fontAlgn="base">
              <a:buFont typeface="+mj-lt"/>
              <a:buAutoNum type="arabicPeriod"/>
            </a:pPr>
            <a:r>
              <a:rPr lang="en-GB" sz="2000" dirty="0"/>
              <a:t>Continue until you are calm.</a:t>
            </a:r>
          </a:p>
          <a:p>
            <a:endParaRPr lang="en-GB" sz="1300" dirty="0"/>
          </a:p>
        </p:txBody>
      </p:sp>
    </p:spTree>
    <p:extLst>
      <p:ext uri="{BB962C8B-B14F-4D97-AF65-F5344CB8AC3E}">
        <p14:creationId xmlns:p14="http://schemas.microsoft.com/office/powerpoint/2010/main" val="2052527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ABC811-4EDD-4B1C-A05C-DACA753FA402}"/>
              </a:ext>
            </a:extLst>
          </p:cNvPr>
          <p:cNvSpPr>
            <a:spLocks noGrp="1"/>
          </p:cNvSpPr>
          <p:nvPr>
            <p:ph type="title"/>
          </p:nvPr>
        </p:nvSpPr>
        <p:spPr>
          <a:xfrm>
            <a:off x="6094105" y="802955"/>
            <a:ext cx="4977976" cy="1454051"/>
          </a:xfrm>
        </p:spPr>
        <p:txBody>
          <a:bodyPr>
            <a:normAutofit/>
          </a:bodyPr>
          <a:lstStyle/>
          <a:p>
            <a:r>
              <a:rPr lang="en-GB" b="1" dirty="0">
                <a:effectLst>
                  <a:outerShdw dist="38096" dir="2700000">
                    <a:srgbClr val="5B9BD5"/>
                  </a:outerShdw>
                </a:effectLst>
              </a:rPr>
              <a:t>Apps to help</a:t>
            </a:r>
            <a:endParaRPr lang="en-GB" dirty="0"/>
          </a:p>
        </p:txBody>
      </p:sp>
      <p:sp>
        <p:nvSpPr>
          <p:cNvPr id="30"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5894C38A-8836-4F60-8BD7-BD339E563E86}"/>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523" r="22239"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8B497E73-FDF0-48DC-B739-83BE040699BF}"/>
              </a:ext>
            </a:extLst>
          </p:cNvPr>
          <p:cNvSpPr>
            <a:spLocks noGrp="1"/>
          </p:cNvSpPr>
          <p:nvPr>
            <p:ph idx="1"/>
          </p:nvPr>
        </p:nvSpPr>
        <p:spPr>
          <a:xfrm>
            <a:off x="6094104" y="2036870"/>
            <a:ext cx="4977578" cy="3217502"/>
          </a:xfrm>
        </p:spPr>
        <p:txBody>
          <a:bodyPr anchor="ctr">
            <a:normAutofit/>
          </a:bodyPr>
          <a:lstStyle/>
          <a:p>
            <a:pPr marL="0" indent="0">
              <a:buNone/>
            </a:pPr>
            <a:endParaRPr lang="en-GB" sz="2000" dirty="0">
              <a:solidFill>
                <a:srgbClr val="0070C0"/>
              </a:solidFill>
              <a:hlinkClick r:id="rId5">
                <a:extLst>
                  <a:ext uri="{A12FA001-AC4F-418D-AE19-62706E023703}">
                    <ahyp:hlinkClr xmlns:ahyp="http://schemas.microsoft.com/office/drawing/2018/hyperlinkcolor" val="tx"/>
                  </a:ext>
                </a:extLst>
              </a:hlinkClick>
            </a:endParaRPr>
          </a:p>
          <a:p>
            <a:r>
              <a:rPr lang="en-GB" sz="2000" dirty="0">
                <a:solidFill>
                  <a:srgbClr val="0070C0"/>
                </a:solidFill>
                <a:hlinkClick r:id="rId5">
                  <a:extLst>
                    <a:ext uri="{A12FA001-AC4F-418D-AE19-62706E023703}">
                      <ahyp:hlinkClr xmlns:ahyp="http://schemas.microsoft.com/office/drawing/2018/hyperlinkcolor" val="tx"/>
                    </a:ext>
                  </a:extLst>
                </a:hlinkClick>
              </a:rPr>
              <a:t>https://drive.google.com/file/d/1kz83VqeX95EURNVJZhNZP2XU-hRWzoeQ/view</a:t>
            </a:r>
            <a:endParaRPr lang="en-GB" sz="2000" dirty="0">
              <a:solidFill>
                <a:srgbClr val="0070C0"/>
              </a:solidFill>
            </a:endParaRPr>
          </a:p>
          <a:p>
            <a:endParaRPr lang="en-GB" sz="2000" dirty="0"/>
          </a:p>
          <a:p>
            <a:r>
              <a:rPr lang="en-GB" sz="2000" dirty="0"/>
              <a:t>The link above has a recommendation of apps to help you deal with anxiety, stress and some other aspects of life.</a:t>
            </a:r>
          </a:p>
          <a:p>
            <a:endParaRPr lang="en-GB" sz="2000" dirty="0"/>
          </a:p>
        </p:txBody>
      </p:sp>
      <p:sp>
        <p:nvSpPr>
          <p:cNvPr id="6" name="TextBox 5">
            <a:extLst>
              <a:ext uri="{FF2B5EF4-FFF2-40B4-BE49-F238E27FC236}">
                <a16:creationId xmlns:a16="http://schemas.microsoft.com/office/drawing/2014/main" id="{997D0AE3-4ECE-4511-A7EA-DCC93148B195}"/>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www.flickr.com/photos/microsiervos/22754464446">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
        <p:nvSpPr>
          <p:cNvPr id="7" name="TextBox 6">
            <a:extLst>
              <a:ext uri="{FF2B5EF4-FFF2-40B4-BE49-F238E27FC236}">
                <a16:creationId xmlns:a16="http://schemas.microsoft.com/office/drawing/2014/main" id="{289ED7D1-E7AE-4C38-923E-D492BE88CC82}"/>
              </a:ext>
            </a:extLst>
          </p:cNvPr>
          <p:cNvSpPr txBox="1"/>
          <p:nvPr/>
        </p:nvSpPr>
        <p:spPr>
          <a:xfrm>
            <a:off x="5637481" y="5456021"/>
            <a:ext cx="4423812" cy="1200329"/>
          </a:xfrm>
          <a:prstGeom prst="rect">
            <a:avLst/>
          </a:prstGeom>
          <a:noFill/>
        </p:spPr>
        <p:txBody>
          <a:bodyPr wrap="square" rtlCol="0">
            <a:spAutoFit/>
          </a:bodyPr>
          <a:lstStyle/>
          <a:p>
            <a:r>
              <a:rPr lang="en-GB" dirty="0"/>
              <a:t>Thanks to Lanark Grammar School</a:t>
            </a:r>
          </a:p>
          <a:p>
            <a:endParaRPr lang="en-GB" dirty="0"/>
          </a:p>
          <a:p>
            <a:r>
              <a:rPr lang="en-GB" dirty="0">
                <a:hlinkClick r:id="rId7"/>
              </a:rPr>
              <a:t>https://sites.google.com/prod/sl.glow.scot/lgswellbeingpack/anxiety</a:t>
            </a:r>
            <a:r>
              <a:rPr lang="en-GB" dirty="0"/>
              <a:t> </a:t>
            </a:r>
          </a:p>
        </p:txBody>
      </p:sp>
    </p:spTree>
    <p:extLst>
      <p:ext uri="{BB962C8B-B14F-4D97-AF65-F5344CB8AC3E}">
        <p14:creationId xmlns:p14="http://schemas.microsoft.com/office/powerpoint/2010/main" val="3896558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533A-8383-4817-B515-5D73711DAEDC}"/>
              </a:ext>
            </a:extLst>
          </p:cNvPr>
          <p:cNvSpPr>
            <a:spLocks noGrp="1"/>
          </p:cNvSpPr>
          <p:nvPr>
            <p:ph type="title"/>
          </p:nvPr>
        </p:nvSpPr>
        <p:spPr>
          <a:xfrm>
            <a:off x="5262664" y="297116"/>
            <a:ext cx="5692685" cy="1454051"/>
          </a:xfrm>
        </p:spPr>
        <p:txBody>
          <a:bodyPr>
            <a:normAutofit/>
          </a:bodyPr>
          <a:lstStyle/>
          <a:p>
            <a:r>
              <a:rPr lang="en-GB" b="1" dirty="0">
                <a:effectLst>
                  <a:outerShdw dist="38096" dir="2700000">
                    <a:srgbClr val="5B9BD5"/>
                  </a:outerShdw>
                </a:effectLst>
              </a:rPr>
              <a:t>Useful Links</a:t>
            </a:r>
            <a:endParaRPr lang="en-GB" dirty="0"/>
          </a:p>
        </p:txBody>
      </p:sp>
      <p:pic>
        <p:nvPicPr>
          <p:cNvPr id="5" name="Picture 4" descr="A close up of a basketball hoop&#10;&#10;Description automatically generated">
            <a:extLst>
              <a:ext uri="{FF2B5EF4-FFF2-40B4-BE49-F238E27FC236}">
                <a16:creationId xmlns:a16="http://schemas.microsoft.com/office/drawing/2014/main" id="{EF64BBCC-C9AB-4E77-AC61-537BEBCB62E0}"/>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219" r="13124"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5C640A4E-8DC6-4F65-A7B2-769E7BC19CA3}"/>
              </a:ext>
            </a:extLst>
          </p:cNvPr>
          <p:cNvSpPr>
            <a:spLocks noGrp="1"/>
          </p:cNvSpPr>
          <p:nvPr>
            <p:ph idx="1"/>
          </p:nvPr>
        </p:nvSpPr>
        <p:spPr>
          <a:xfrm>
            <a:off x="5614876" y="2066705"/>
            <a:ext cx="6175047" cy="4494179"/>
          </a:xfrm>
        </p:spPr>
        <p:txBody>
          <a:bodyPr anchor="ctr">
            <a:normAutofit fontScale="92500" lnSpcReduction="20000"/>
          </a:bodyPr>
          <a:lstStyle/>
          <a:p>
            <a:pPr fontAlgn="base"/>
            <a:r>
              <a:rPr lang="en-GB" dirty="0">
                <a:hlinkClick r:id="rId4"/>
              </a:rPr>
              <a:t>https://www.nhs.uk/using-the-nhs/nhs-services/mental-health-services/camhs-information-for-children-and-young-people/</a:t>
            </a:r>
            <a:endParaRPr lang="en-GB" dirty="0"/>
          </a:p>
          <a:p>
            <a:pPr marL="0" indent="0" fontAlgn="base">
              <a:buNone/>
            </a:pPr>
            <a:br>
              <a:rPr lang="en-GB" dirty="0"/>
            </a:br>
            <a:endParaRPr lang="en-GB" dirty="0"/>
          </a:p>
          <a:p>
            <a:pPr fontAlgn="base"/>
            <a:r>
              <a:rPr lang="en-GB" dirty="0">
                <a:hlinkClick r:id="rId5"/>
              </a:rPr>
              <a:t>https://youngminds.org.uk/</a:t>
            </a:r>
            <a:endParaRPr lang="en-GB" dirty="0"/>
          </a:p>
          <a:p>
            <a:pPr marL="0" indent="0" fontAlgn="base">
              <a:buNone/>
            </a:pPr>
            <a:br>
              <a:rPr lang="en-GB" dirty="0"/>
            </a:br>
            <a:endParaRPr lang="en-GB" dirty="0"/>
          </a:p>
          <a:p>
            <a:pPr fontAlgn="base"/>
            <a:r>
              <a:rPr lang="en-GB" dirty="0">
                <a:hlinkClick r:id="rId6"/>
              </a:rPr>
              <a:t>http://www.actionforchildren.org.uk/support-for-parents/children-s-mental-health/how-can-you-help-with-children-and-young-peoples-mental-health/mental-health-resources-and-information/</a:t>
            </a:r>
            <a:endParaRPr lang="en-GB" dirty="0"/>
          </a:p>
          <a:p>
            <a:pPr marL="0" indent="0">
              <a:buNone/>
            </a:pPr>
            <a:endParaRPr lang="en-GB" dirty="0"/>
          </a:p>
          <a:p>
            <a:endParaRPr lang="en-GB" sz="2000" dirty="0"/>
          </a:p>
        </p:txBody>
      </p:sp>
    </p:spTree>
    <p:extLst>
      <p:ext uri="{BB962C8B-B14F-4D97-AF65-F5344CB8AC3E}">
        <p14:creationId xmlns:p14="http://schemas.microsoft.com/office/powerpoint/2010/main" val="3975874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262384-F2C7-4ACA-880E-32C455ECA2C9}"/>
              </a:ext>
            </a:extLst>
          </p:cNvPr>
          <p:cNvSpPr>
            <a:spLocks noGrp="1"/>
          </p:cNvSpPr>
          <p:nvPr>
            <p:ph type="title"/>
          </p:nvPr>
        </p:nvSpPr>
        <p:spPr>
          <a:xfrm>
            <a:off x="6094105" y="802955"/>
            <a:ext cx="4977976" cy="1454051"/>
          </a:xfrm>
        </p:spPr>
        <p:txBody>
          <a:bodyPr>
            <a:normAutofit/>
          </a:bodyPr>
          <a:lstStyle/>
          <a:p>
            <a:r>
              <a:rPr lang="en-GB" b="1" dirty="0">
                <a:effectLst>
                  <a:outerShdw dist="38096" dir="2700000">
                    <a:srgbClr val="5B9BD5"/>
                  </a:outerShdw>
                </a:effectLst>
              </a:rPr>
              <a:t>Stay busy</a:t>
            </a:r>
            <a:endParaRPr lang="en-GB" dirty="0"/>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clock&#10;&#10;Description automatically generated">
            <a:extLst>
              <a:ext uri="{FF2B5EF4-FFF2-40B4-BE49-F238E27FC236}">
                <a16:creationId xmlns:a16="http://schemas.microsoft.com/office/drawing/2014/main" id="{E9E413B4-5F6B-4A67-856C-4F12E4B45A5D}"/>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737" r="20606"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2792FD6A-14E8-4038-B4C0-7BC00DF7B4F8}"/>
              </a:ext>
            </a:extLst>
          </p:cNvPr>
          <p:cNvSpPr>
            <a:spLocks noGrp="1"/>
          </p:cNvSpPr>
          <p:nvPr>
            <p:ph idx="1"/>
          </p:nvPr>
        </p:nvSpPr>
        <p:spPr>
          <a:xfrm>
            <a:off x="6090574" y="2421682"/>
            <a:ext cx="4977578" cy="3639289"/>
          </a:xfrm>
        </p:spPr>
        <p:txBody>
          <a:bodyPr anchor="ctr">
            <a:normAutofit/>
          </a:bodyPr>
          <a:lstStyle/>
          <a:p>
            <a:r>
              <a:rPr lang="en-GB" sz="2000"/>
              <a:t>It’s important that develop some sort of routine whilst being off.</a:t>
            </a:r>
          </a:p>
          <a:p>
            <a:r>
              <a:rPr lang="en-GB" sz="2000"/>
              <a:t>You should plan your day – including school work, time for physical activity, meals and time for yourself (read, Netflix, Xbox etc).</a:t>
            </a:r>
          </a:p>
          <a:p>
            <a:r>
              <a:rPr lang="en-GB" sz="2000"/>
              <a:t>Keeping busy and accomplishing things with your day will give you a sense of fulfilment.</a:t>
            </a:r>
          </a:p>
          <a:p>
            <a:r>
              <a:rPr lang="en-GB" sz="2000"/>
              <a:t>On the next page are various resources to help you plan.</a:t>
            </a:r>
          </a:p>
          <a:p>
            <a:endParaRPr lang="en-GB" sz="2000"/>
          </a:p>
        </p:txBody>
      </p:sp>
    </p:spTree>
    <p:extLst>
      <p:ext uri="{BB962C8B-B14F-4D97-AF65-F5344CB8AC3E}">
        <p14:creationId xmlns:p14="http://schemas.microsoft.com/office/powerpoint/2010/main" val="460084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262384-F2C7-4ACA-880E-32C455ECA2C9}"/>
              </a:ext>
            </a:extLst>
          </p:cNvPr>
          <p:cNvSpPr>
            <a:spLocks noGrp="1"/>
          </p:cNvSpPr>
          <p:nvPr>
            <p:ph type="title"/>
          </p:nvPr>
        </p:nvSpPr>
        <p:spPr>
          <a:xfrm>
            <a:off x="6278930" y="170602"/>
            <a:ext cx="4977976" cy="1454051"/>
          </a:xfrm>
        </p:spPr>
        <p:txBody>
          <a:bodyPr>
            <a:normAutofit/>
          </a:bodyPr>
          <a:lstStyle/>
          <a:p>
            <a:r>
              <a:rPr lang="en-GB" b="1" dirty="0">
                <a:effectLst>
                  <a:outerShdw dist="38096" dir="2700000">
                    <a:srgbClr val="5B9BD5"/>
                  </a:outerShdw>
                </a:effectLst>
              </a:rPr>
              <a:t>Stay busy</a:t>
            </a:r>
            <a:endParaRPr lang="en-GB" dirty="0"/>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DAA7638C-B118-40A7-B881-A4B1229A094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9349" y="2432096"/>
            <a:ext cx="3661831" cy="2014007"/>
          </a:xfrm>
          <a:prstGeom prst="rect">
            <a:avLst/>
          </a:prstGeom>
        </p:spPr>
      </p:pic>
      <p:sp>
        <p:nvSpPr>
          <p:cNvPr id="3" name="Content Placeholder 2">
            <a:extLst>
              <a:ext uri="{FF2B5EF4-FFF2-40B4-BE49-F238E27FC236}">
                <a16:creationId xmlns:a16="http://schemas.microsoft.com/office/drawing/2014/main" id="{2792FD6A-14E8-4038-B4C0-7BC00DF7B4F8}"/>
              </a:ext>
            </a:extLst>
          </p:cNvPr>
          <p:cNvSpPr>
            <a:spLocks noGrp="1"/>
          </p:cNvSpPr>
          <p:nvPr>
            <p:ph idx="1"/>
          </p:nvPr>
        </p:nvSpPr>
        <p:spPr>
          <a:xfrm>
            <a:off x="5913071" y="1624653"/>
            <a:ext cx="4977578" cy="3639289"/>
          </a:xfrm>
        </p:spPr>
        <p:txBody>
          <a:bodyPr anchor="ctr">
            <a:normAutofit lnSpcReduction="10000"/>
          </a:bodyPr>
          <a:lstStyle/>
          <a:p>
            <a:r>
              <a:rPr lang="en-GB" sz="2400" dirty="0"/>
              <a:t>To do list - </a:t>
            </a:r>
            <a:r>
              <a:rPr lang="en-GB" sz="2400" dirty="0">
                <a:hlinkClick r:id="rId5"/>
              </a:rPr>
              <a:t>https://drive.google.com/file/d/1mDw0jbixJd_ju12wmJCVTqYrukipVH-T/view</a:t>
            </a:r>
            <a:endParaRPr lang="en-GB" sz="2400" dirty="0"/>
          </a:p>
          <a:p>
            <a:r>
              <a:rPr lang="en-GB" sz="2400" dirty="0"/>
              <a:t>An example of a daily routine - </a:t>
            </a:r>
            <a:r>
              <a:rPr lang="en-GB" sz="2400" dirty="0">
                <a:hlinkClick r:id="rId6"/>
              </a:rPr>
              <a:t>https://drive.google.com/file/d/1OQcMNlUKn_WCOW_EYfRbkAbRxk594rVZ/view</a:t>
            </a:r>
            <a:endParaRPr lang="en-GB" sz="2400" dirty="0"/>
          </a:p>
          <a:p>
            <a:r>
              <a:rPr lang="en-GB" sz="2400" dirty="0"/>
              <a:t>Set goals – list things you want to achieve with your day and tick them off as you complete!</a:t>
            </a:r>
          </a:p>
          <a:p>
            <a:endParaRPr lang="en-GB" sz="2000" dirty="0"/>
          </a:p>
        </p:txBody>
      </p:sp>
      <p:sp>
        <p:nvSpPr>
          <p:cNvPr id="4" name="TextBox 3">
            <a:extLst>
              <a:ext uri="{FF2B5EF4-FFF2-40B4-BE49-F238E27FC236}">
                <a16:creationId xmlns:a16="http://schemas.microsoft.com/office/drawing/2014/main" id="{BAE08B3C-918C-4E12-AEAA-C6913871A83D}"/>
              </a:ext>
            </a:extLst>
          </p:cNvPr>
          <p:cNvSpPr txBox="1"/>
          <p:nvPr/>
        </p:nvSpPr>
        <p:spPr>
          <a:xfrm>
            <a:off x="5546782" y="5587069"/>
            <a:ext cx="6276207" cy="1708160"/>
          </a:xfrm>
          <a:prstGeom prst="rect">
            <a:avLst/>
          </a:prstGeom>
          <a:noFill/>
        </p:spPr>
        <p:txBody>
          <a:bodyPr wrap="square" rtlCol="0">
            <a:spAutoFit/>
          </a:bodyPr>
          <a:lstStyle/>
          <a:p>
            <a:pPr>
              <a:spcAft>
                <a:spcPts val="600"/>
              </a:spcAft>
            </a:pPr>
            <a:r>
              <a:rPr lang="en-GB" dirty="0"/>
              <a:t>Thanks again to Lanark Grammar School</a:t>
            </a:r>
          </a:p>
          <a:p>
            <a:pPr>
              <a:spcAft>
                <a:spcPts val="600"/>
              </a:spcAft>
            </a:pPr>
            <a:r>
              <a:rPr lang="en-GB" dirty="0">
                <a:hlinkClick r:id="rId7"/>
              </a:rPr>
              <a:t>https://sites.google.com/prod/sl.glow.scot/lgswellbeingpack/how-to-plan-your-day</a:t>
            </a:r>
            <a:endParaRPr lang="en-GB" dirty="0"/>
          </a:p>
          <a:p>
            <a:pPr>
              <a:spcAft>
                <a:spcPts val="600"/>
              </a:spcAft>
            </a:pPr>
            <a:endParaRPr lang="en-GB" dirty="0"/>
          </a:p>
          <a:p>
            <a:pPr>
              <a:spcAft>
                <a:spcPts val="600"/>
              </a:spcAft>
            </a:pPr>
            <a:endParaRPr lang="en-GB" dirty="0"/>
          </a:p>
        </p:txBody>
      </p:sp>
    </p:spTree>
    <p:extLst>
      <p:ext uri="{BB962C8B-B14F-4D97-AF65-F5344CB8AC3E}">
        <p14:creationId xmlns:p14="http://schemas.microsoft.com/office/powerpoint/2010/main" val="273395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bg>
      <p:bgPr>
        <a:solidFill>
          <a:srgbClr val="FFFFFF"/>
        </a:solidFill>
        <a:effectLst/>
      </p:bgPr>
    </p:bg>
    <p:spTree>
      <p:nvGrpSpPr>
        <p:cNvPr id="1" name=""/>
        <p:cNvGrpSpPr/>
        <p:nvPr/>
      </p:nvGrpSpPr>
      <p:grpSpPr>
        <a:xfrm>
          <a:off x="0" y="0"/>
          <a:ext cx="0" cy="0"/>
          <a:chOff x="0" y="0"/>
          <a:chExt cx="0" cy="0"/>
        </a:xfrm>
      </p:grpSpPr>
      <p:sp>
        <p:nvSpPr>
          <p:cNvPr id="2" name="Rectangle 25">
            <a:extLst>
              <a:ext uri="{FF2B5EF4-FFF2-40B4-BE49-F238E27FC236}">
                <a16:creationId xmlns:a16="http://schemas.microsoft.com/office/drawing/2014/main" id="{5563B67E-17E9-4266-91CB-39665EF3E534}"/>
              </a:ext>
            </a:extLst>
          </p:cNvPr>
          <p:cNvSpPr>
            <a:spLocks noMove="1" noResize="1"/>
          </p:cNvSpPr>
          <p:nvPr/>
        </p:nvSpPr>
        <p:spPr>
          <a:xfrm>
            <a:off x="5708900" y="3721"/>
            <a:ext cx="6483096" cy="6858000"/>
          </a:xfrm>
          <a:prstGeom prst="rect">
            <a:avLst/>
          </a:prstGeom>
          <a:gradFill>
            <a:gsLst>
              <a:gs pos="0">
                <a:srgbClr val="4472C4">
                  <a:alpha val="82000"/>
                </a:srgbClr>
              </a:gs>
              <a:gs pos="100000">
                <a:srgbClr val="4472C4">
                  <a:alpha val="60000"/>
                </a:srgbClr>
              </a:gs>
            </a:gsLst>
            <a:lin ang="4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27">
            <a:extLst>
              <a:ext uri="{FF2B5EF4-FFF2-40B4-BE49-F238E27FC236}">
                <a16:creationId xmlns:a16="http://schemas.microsoft.com/office/drawing/2014/main" id="{4F6AF726-93D0-4069-A190-B4844ECF1E24}"/>
              </a:ext>
            </a:extLst>
          </p:cNvPr>
          <p:cNvPicPr>
            <a:picLocks noMove="1" noResize="1"/>
          </p:cNvPicPr>
          <p:nvPr/>
        </p:nvPicPr>
        <p:blipFill>
          <a:blip r:embed="rId2"/>
          <a:stretch>
            <a:fillRect/>
          </a:stretch>
        </p:blipFill>
        <p:spPr>
          <a:xfrm flipH="1">
            <a:off x="0" y="0"/>
            <a:ext cx="12191996" cy="6858000"/>
          </a:xfrm>
          <a:prstGeom prst="rect">
            <a:avLst/>
          </a:prstGeom>
          <a:noFill/>
          <a:ln cap="flat">
            <a:noFill/>
          </a:ln>
        </p:spPr>
      </p:pic>
      <p:sp>
        <p:nvSpPr>
          <p:cNvPr id="4" name="Title 1">
            <a:extLst>
              <a:ext uri="{FF2B5EF4-FFF2-40B4-BE49-F238E27FC236}">
                <a16:creationId xmlns:a16="http://schemas.microsoft.com/office/drawing/2014/main" id="{6ADD0594-B8D4-48C3-97C4-8B5AC992A01B}"/>
              </a:ext>
            </a:extLst>
          </p:cNvPr>
          <p:cNvSpPr txBox="1">
            <a:spLocks noGrp="1"/>
          </p:cNvSpPr>
          <p:nvPr>
            <p:ph type="title"/>
          </p:nvPr>
        </p:nvSpPr>
        <p:spPr>
          <a:xfrm>
            <a:off x="281936" y="259753"/>
            <a:ext cx="5145027" cy="858383"/>
          </a:xfrm>
        </p:spPr>
        <p:txBody>
          <a:bodyPr/>
          <a:lstStyle/>
          <a:p>
            <a:pPr lvl="0"/>
            <a:r>
              <a:rPr lang="en-GB" sz="4000" b="1">
                <a:effectLst>
                  <a:outerShdw dist="38096" dir="2700000">
                    <a:srgbClr val="5B9BD5"/>
                  </a:outerShdw>
                </a:effectLst>
              </a:rPr>
              <a:t>Physical Activity</a:t>
            </a:r>
            <a:endParaRPr lang="en-GB" sz="4000"/>
          </a:p>
        </p:txBody>
      </p:sp>
      <p:sp>
        <p:nvSpPr>
          <p:cNvPr id="5" name="Freeform 60">
            <a:extLst>
              <a:ext uri="{FF2B5EF4-FFF2-40B4-BE49-F238E27FC236}">
                <a16:creationId xmlns:a16="http://schemas.microsoft.com/office/drawing/2014/main" id="{21D4573D-C82C-4BA0-9B12-CD4E0065968E}"/>
              </a:ext>
            </a:extLst>
          </p:cNvPr>
          <p:cNvSpPr>
            <a:spLocks noMove="1" noResize="1"/>
          </p:cNvSpPr>
          <p:nvPr/>
        </p:nvSpPr>
        <p:spPr>
          <a:xfrm>
            <a:off x="6588718" y="0"/>
            <a:ext cx="3762179" cy="2258430"/>
          </a:xfrm>
          <a:custGeom>
            <a:avLst/>
            <a:gdLst>
              <a:gd name="f0" fmla="val 10800000"/>
              <a:gd name="f1" fmla="val 5400000"/>
              <a:gd name="f2" fmla="val 180"/>
              <a:gd name="f3" fmla="val w"/>
              <a:gd name="f4" fmla="val h"/>
              <a:gd name="f5" fmla="val 0"/>
              <a:gd name="f6" fmla="val 3960192"/>
              <a:gd name="f7" fmla="val 2377300"/>
              <a:gd name="f8" fmla="val 39946"/>
              <a:gd name="f9" fmla="val 3920247"/>
              <a:gd name="f10" fmla="val 3949969"/>
              <a:gd name="f11" fmla="val 194751"/>
              <a:gd name="f12" fmla="val 3956729"/>
              <a:gd name="f13" fmla="val 261316"/>
              <a:gd name="f14" fmla="val 328856"/>
              <a:gd name="f15" fmla="val 397204"/>
              <a:gd name="f16" fmla="val 1490781"/>
              <a:gd name="f17" fmla="val 3073673"/>
              <a:gd name="f18" fmla="val 1980096"/>
              <a:gd name="f19" fmla="val 886519"/>
              <a:gd name="f20" fmla="val 3463"/>
              <a:gd name="f21" fmla="val 10224"/>
              <a:gd name="f22" fmla="+- 0 0 -90"/>
              <a:gd name="f23" fmla="*/ f3 1 3960192"/>
              <a:gd name="f24" fmla="*/ f4 1 2377300"/>
              <a:gd name="f25" fmla="val f5"/>
              <a:gd name="f26" fmla="val f6"/>
              <a:gd name="f27" fmla="val f7"/>
              <a:gd name="f28" fmla="*/ f22 f0 1"/>
              <a:gd name="f29" fmla="+- f27 0 f25"/>
              <a:gd name="f30" fmla="+- f26 0 f25"/>
              <a:gd name="f31" fmla="*/ f28 1 f2"/>
              <a:gd name="f32" fmla="*/ f30 1 3960192"/>
              <a:gd name="f33" fmla="*/ f29 1 2377300"/>
              <a:gd name="f34" fmla="*/ 39946 f30 1"/>
              <a:gd name="f35" fmla="*/ 0 f29 1"/>
              <a:gd name="f36" fmla="*/ 3920247 f30 1"/>
              <a:gd name="f37" fmla="*/ 3949969 f30 1"/>
              <a:gd name="f38" fmla="*/ 194751 f29 1"/>
              <a:gd name="f39" fmla="*/ 3960192 f30 1"/>
              <a:gd name="f40" fmla="*/ 397204 f29 1"/>
              <a:gd name="f41" fmla="*/ 1980096 f30 1"/>
              <a:gd name="f42" fmla="*/ 2377300 f29 1"/>
              <a:gd name="f43" fmla="*/ 0 f30 1"/>
              <a:gd name="f44" fmla="*/ 10224 f30 1"/>
              <a:gd name="f45" fmla="+- f31 0 f1"/>
              <a:gd name="f46" fmla="*/ f34 1 3960192"/>
              <a:gd name="f47" fmla="*/ f35 1 2377300"/>
              <a:gd name="f48" fmla="*/ f36 1 3960192"/>
              <a:gd name="f49" fmla="*/ f37 1 3960192"/>
              <a:gd name="f50" fmla="*/ f38 1 2377300"/>
              <a:gd name="f51" fmla="*/ f39 1 3960192"/>
              <a:gd name="f52" fmla="*/ f40 1 2377300"/>
              <a:gd name="f53" fmla="*/ f41 1 3960192"/>
              <a:gd name="f54" fmla="*/ f42 1 2377300"/>
              <a:gd name="f55" fmla="*/ f43 1 3960192"/>
              <a:gd name="f56" fmla="*/ f44 1 3960192"/>
              <a:gd name="f57" fmla="*/ f25 1 f32"/>
              <a:gd name="f58" fmla="*/ f26 1 f32"/>
              <a:gd name="f59" fmla="*/ f25 1 f33"/>
              <a:gd name="f60" fmla="*/ f27 1 f33"/>
              <a:gd name="f61" fmla="*/ f46 1 f32"/>
              <a:gd name="f62" fmla="*/ f47 1 f33"/>
              <a:gd name="f63" fmla="*/ f48 1 f32"/>
              <a:gd name="f64" fmla="*/ f49 1 f32"/>
              <a:gd name="f65" fmla="*/ f50 1 f33"/>
              <a:gd name="f66" fmla="*/ f51 1 f32"/>
              <a:gd name="f67" fmla="*/ f52 1 f33"/>
              <a:gd name="f68" fmla="*/ f53 1 f32"/>
              <a:gd name="f69" fmla="*/ f54 1 f33"/>
              <a:gd name="f70" fmla="*/ f55 1 f32"/>
              <a:gd name="f71" fmla="*/ f56 1 f32"/>
              <a:gd name="f72" fmla="*/ f57 f23 1"/>
              <a:gd name="f73" fmla="*/ f58 f23 1"/>
              <a:gd name="f74" fmla="*/ f60 f24 1"/>
              <a:gd name="f75" fmla="*/ f59 f24 1"/>
              <a:gd name="f76" fmla="*/ f61 f23 1"/>
              <a:gd name="f77" fmla="*/ f62 f24 1"/>
              <a:gd name="f78" fmla="*/ f63 f23 1"/>
              <a:gd name="f79" fmla="*/ f64 f23 1"/>
              <a:gd name="f80" fmla="*/ f65 f24 1"/>
              <a:gd name="f81" fmla="*/ f66 f23 1"/>
              <a:gd name="f82" fmla="*/ f67 f24 1"/>
              <a:gd name="f83" fmla="*/ f68 f23 1"/>
              <a:gd name="f84" fmla="*/ f69 f24 1"/>
              <a:gd name="f85" fmla="*/ f70 f23 1"/>
              <a:gd name="f86" fmla="*/ f71 f23 1"/>
            </a:gdLst>
            <a:ahLst/>
            <a:cxnLst>
              <a:cxn ang="3cd4">
                <a:pos x="hc" y="t"/>
              </a:cxn>
              <a:cxn ang="0">
                <a:pos x="r" y="vc"/>
              </a:cxn>
              <a:cxn ang="cd4">
                <a:pos x="hc" y="b"/>
              </a:cxn>
              <a:cxn ang="cd2">
                <a:pos x="l" y="vc"/>
              </a:cxn>
              <a:cxn ang="f45">
                <a:pos x="f76" y="f77"/>
              </a:cxn>
              <a:cxn ang="f45">
                <a:pos x="f78" y="f77"/>
              </a:cxn>
              <a:cxn ang="f45">
                <a:pos x="f79" y="f80"/>
              </a:cxn>
              <a:cxn ang="f45">
                <a:pos x="f81" y="f82"/>
              </a:cxn>
              <a:cxn ang="f45">
                <a:pos x="f83" y="f84"/>
              </a:cxn>
              <a:cxn ang="f45">
                <a:pos x="f85" y="f82"/>
              </a:cxn>
              <a:cxn ang="f45">
                <a:pos x="f86" y="f80"/>
              </a:cxn>
            </a:cxnLst>
            <a:rect l="f72" t="f75" r="f73" b="f74"/>
            <a:pathLst>
              <a:path w="3960192" h="2377300">
                <a:moveTo>
                  <a:pt x="f8" y="f5"/>
                </a:moveTo>
                <a:lnTo>
                  <a:pt x="f9" y="f5"/>
                </a:lnTo>
                <a:lnTo>
                  <a:pt x="f10" y="f11"/>
                </a:lnTo>
                <a:cubicBezTo>
                  <a:pt x="f12" y="f13"/>
                  <a:pt x="f6" y="f14"/>
                  <a:pt x="f6" y="f15"/>
                </a:cubicBezTo>
                <a:cubicBezTo>
                  <a:pt x="f6" y="f16"/>
                  <a:pt x="f17" y="f7"/>
                  <a:pt x="f18" y="f7"/>
                </a:cubicBezTo>
                <a:cubicBezTo>
                  <a:pt x="f19" y="f7"/>
                  <a:pt x="f5" y="f16"/>
                  <a:pt x="f5" y="f15"/>
                </a:cubicBezTo>
                <a:cubicBezTo>
                  <a:pt x="f5" y="f14"/>
                  <a:pt x="f20" y="f13"/>
                  <a:pt x="f21" y="f11"/>
                </a:cubicBezTo>
                <a:close/>
              </a:path>
            </a:pathLst>
          </a:custGeom>
          <a:solidFill>
            <a:srgbClr val="FFFFFF"/>
          </a:solidFill>
          <a:ln w="12701" cap="flat">
            <a:solidFill>
              <a:srgbClr val="B4C7E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10" descr="A picture containing drawing&#10;&#10;Description automatically generated">
            <a:extLst>
              <a:ext uri="{FF2B5EF4-FFF2-40B4-BE49-F238E27FC236}">
                <a16:creationId xmlns:a16="http://schemas.microsoft.com/office/drawing/2014/main" id="{A0091777-E25C-4B54-B5A6-E841FB9D3AB8}"/>
              </a:ext>
            </a:extLst>
          </p:cNvPr>
          <p:cNvPicPr>
            <a:picLocks noChangeAspect="1"/>
          </p:cNvPicPr>
          <p:nvPr/>
        </p:nvPicPr>
        <p:blipFill>
          <a:blip r:embed="rId3"/>
          <a:stretch>
            <a:fillRect/>
          </a:stretch>
        </p:blipFill>
        <p:spPr>
          <a:xfrm>
            <a:off x="7273146" y="501118"/>
            <a:ext cx="2393323" cy="897492"/>
          </a:xfrm>
          <a:prstGeom prst="rect">
            <a:avLst/>
          </a:prstGeom>
          <a:noFill/>
          <a:ln cap="flat">
            <a:noFill/>
          </a:ln>
        </p:spPr>
      </p:pic>
      <p:sp>
        <p:nvSpPr>
          <p:cNvPr id="7" name="Content Placeholder 2">
            <a:extLst>
              <a:ext uri="{FF2B5EF4-FFF2-40B4-BE49-F238E27FC236}">
                <a16:creationId xmlns:a16="http://schemas.microsoft.com/office/drawing/2014/main" id="{F58925F8-2235-4A8F-96EA-88264D8AF04B}"/>
              </a:ext>
            </a:extLst>
          </p:cNvPr>
          <p:cNvSpPr txBox="1">
            <a:spLocks noGrp="1"/>
          </p:cNvSpPr>
          <p:nvPr>
            <p:ph idx="1"/>
          </p:nvPr>
        </p:nvSpPr>
        <p:spPr>
          <a:xfrm>
            <a:off x="331277" y="1293098"/>
            <a:ext cx="6354796" cy="4459473"/>
          </a:xfrm>
        </p:spPr>
        <p:txBody>
          <a:bodyPr anchor="ctr"/>
          <a:lstStyle/>
          <a:p>
            <a:pPr marL="0" indent="0">
              <a:buNone/>
            </a:pPr>
            <a:r>
              <a:rPr lang="en-GB" sz="1600" b="1" i="1" dirty="0"/>
              <a:t>Children and young people need to do 2 types of physical activity :</a:t>
            </a:r>
            <a:endParaRPr lang="en-GB" sz="1600" b="1" i="1" dirty="0">
              <a:cs typeface="Calibri"/>
            </a:endParaRPr>
          </a:p>
          <a:p>
            <a:pPr marL="0" lvl="0" indent="0">
              <a:buNone/>
            </a:pPr>
            <a:endParaRPr lang="en-GB" sz="1600" b="1" i="1" dirty="0">
              <a:cs typeface="Calibri"/>
            </a:endParaRPr>
          </a:p>
          <a:p>
            <a:pPr lvl="1"/>
            <a:r>
              <a:rPr lang="en-GB" sz="1600" dirty="0"/>
              <a:t>aerobic exercise</a:t>
            </a:r>
            <a:endParaRPr lang="en-GB" sz="1600" dirty="0">
              <a:cs typeface="Calibri"/>
            </a:endParaRPr>
          </a:p>
          <a:p>
            <a:pPr lvl="1"/>
            <a:r>
              <a:rPr lang="en-GB" sz="1600" dirty="0"/>
              <a:t>exercises to strengthen their muscles and bones</a:t>
            </a:r>
            <a:endParaRPr lang="en-GB" sz="1600" dirty="0">
              <a:cs typeface="Calibri"/>
            </a:endParaRPr>
          </a:p>
          <a:p>
            <a:pPr marL="457200" lvl="1" indent="0">
              <a:buNone/>
            </a:pPr>
            <a:endParaRPr lang="en-GB" sz="1600"/>
          </a:p>
          <a:p>
            <a:pPr marL="0" lvl="0" indent="0">
              <a:buNone/>
            </a:pPr>
            <a:r>
              <a:rPr lang="en-GB" sz="1600" b="1" i="1" dirty="0"/>
              <a:t>Children and young people aged 5 to 18 should:</a:t>
            </a:r>
            <a:endParaRPr lang="en-GB" sz="1600" b="1" i="1" dirty="0">
              <a:cs typeface="Calibri"/>
            </a:endParaRPr>
          </a:p>
          <a:p>
            <a:pPr marL="0" lvl="0" indent="0">
              <a:buNone/>
            </a:pPr>
            <a:endParaRPr lang="en-GB" sz="1600"/>
          </a:p>
          <a:p>
            <a:pPr lvl="1"/>
            <a:r>
              <a:rPr lang="en-GB" sz="1600" dirty="0"/>
              <a:t>aim for an average of at least 6</a:t>
            </a:r>
            <a:r>
              <a:rPr lang="en-GB" sz="1600" b="1" dirty="0"/>
              <a:t>0 minutes of moderate intensity physical activity a day</a:t>
            </a:r>
            <a:endParaRPr lang="en-GB" sz="1600" b="1" dirty="0">
              <a:cs typeface="Calibri"/>
            </a:endParaRPr>
          </a:p>
          <a:p>
            <a:pPr lvl="1"/>
            <a:r>
              <a:rPr lang="en-GB" sz="1600" dirty="0"/>
              <a:t>take part in a variety of types and intensities of physical activity across the week to develop movement skills, muscles and bones</a:t>
            </a:r>
            <a:endParaRPr lang="en-GB" sz="1600" dirty="0">
              <a:cs typeface="Calibri"/>
            </a:endParaRPr>
          </a:p>
          <a:p>
            <a:pPr lvl="1"/>
            <a:r>
              <a:rPr lang="en-GB" sz="1600" dirty="0"/>
              <a:t>reduce the time spent sitting or lying down and break up long periods of not moving with some activity. Aim to spread activity throughout the day. All activities should make you breathe faster and feel warmer.</a:t>
            </a:r>
            <a:endParaRPr lang="en-GB" sz="1600" dirty="0">
              <a:cs typeface="Calibri"/>
            </a:endParaRPr>
          </a:p>
          <a:p>
            <a:pPr lvl="0"/>
            <a:endParaRPr lang="en-GB" sz="1100"/>
          </a:p>
        </p:txBody>
      </p:sp>
      <p:sp>
        <p:nvSpPr>
          <p:cNvPr id="8" name="Freeform 67">
            <a:extLst>
              <a:ext uri="{FF2B5EF4-FFF2-40B4-BE49-F238E27FC236}">
                <a16:creationId xmlns:a16="http://schemas.microsoft.com/office/drawing/2014/main" id="{CB8B8D9B-D05F-4FC1-842C-6FBE0EA3C5E2}"/>
              </a:ext>
            </a:extLst>
          </p:cNvPr>
          <p:cNvSpPr>
            <a:spLocks noMove="1" noResize="1"/>
          </p:cNvSpPr>
          <p:nvPr/>
        </p:nvSpPr>
        <p:spPr>
          <a:xfrm>
            <a:off x="7457498" y="3006775"/>
            <a:ext cx="4734498" cy="3851224"/>
          </a:xfrm>
          <a:custGeom>
            <a:avLst/>
            <a:gdLst>
              <a:gd name="f0" fmla="val 10800000"/>
              <a:gd name="f1" fmla="val 5400000"/>
              <a:gd name="f2" fmla="val 180"/>
              <a:gd name="f3" fmla="val w"/>
              <a:gd name="f4" fmla="val h"/>
              <a:gd name="f5" fmla="val 0"/>
              <a:gd name="f6" fmla="val 4647408"/>
              <a:gd name="f7" fmla="val 3780384"/>
              <a:gd name="f8" fmla="val 2718646"/>
              <a:gd name="f9" fmla="val 3469379"/>
              <a:gd name="f10" fmla="val 4149041"/>
              <a:gd name="f11" fmla="val 304295"/>
              <a:gd name="f12" fmla="val 4641019"/>
              <a:gd name="f13" fmla="val 796273"/>
              <a:gd name="f14" fmla="val 803303"/>
              <a:gd name="f15" fmla="val 215340"/>
              <a:gd name="f16" fmla="val 213645"/>
              <a:gd name="f17" fmla="val 3776866"/>
              <a:gd name="f18" fmla="val 76074"/>
              <a:gd name="f19" fmla="val 3451612"/>
              <a:gd name="f20" fmla="val 3094013"/>
              <a:gd name="f21" fmla="val 1217179"/>
              <a:gd name="f22" fmla="+- 0 0 -90"/>
              <a:gd name="f23" fmla="*/ f3 1 4647408"/>
              <a:gd name="f24" fmla="*/ f4 1 3780384"/>
              <a:gd name="f25" fmla="val f5"/>
              <a:gd name="f26" fmla="val f6"/>
              <a:gd name="f27" fmla="val f7"/>
              <a:gd name="f28" fmla="*/ f22 f0 1"/>
              <a:gd name="f29" fmla="+- f27 0 f25"/>
              <a:gd name="f30" fmla="+- f26 0 f25"/>
              <a:gd name="f31" fmla="*/ f28 1 f2"/>
              <a:gd name="f32" fmla="*/ f30 1 4647408"/>
              <a:gd name="f33" fmla="*/ f29 1 3780384"/>
              <a:gd name="f34" fmla="*/ 2718646 f30 1"/>
              <a:gd name="f35" fmla="*/ 0 f29 1"/>
              <a:gd name="f36" fmla="*/ 4641019 f30 1"/>
              <a:gd name="f37" fmla="*/ 796273 f29 1"/>
              <a:gd name="f38" fmla="*/ 4647408 f30 1"/>
              <a:gd name="f39" fmla="*/ 803303 f29 1"/>
              <a:gd name="f40" fmla="*/ 3780384 f29 1"/>
              <a:gd name="f41" fmla="*/ 215340 f30 1"/>
              <a:gd name="f42" fmla="*/ 213645 f30 1"/>
              <a:gd name="f43" fmla="*/ 3776866 f29 1"/>
              <a:gd name="f44" fmla="*/ 0 f30 1"/>
              <a:gd name="f45" fmla="*/ 2718646 f29 1"/>
              <a:gd name="f46" fmla="+- f31 0 f1"/>
              <a:gd name="f47" fmla="*/ f34 1 4647408"/>
              <a:gd name="f48" fmla="*/ f35 1 3780384"/>
              <a:gd name="f49" fmla="*/ f36 1 4647408"/>
              <a:gd name="f50" fmla="*/ f37 1 3780384"/>
              <a:gd name="f51" fmla="*/ f38 1 4647408"/>
              <a:gd name="f52" fmla="*/ f39 1 3780384"/>
              <a:gd name="f53" fmla="*/ f40 1 3780384"/>
              <a:gd name="f54" fmla="*/ f41 1 4647408"/>
              <a:gd name="f55" fmla="*/ f42 1 4647408"/>
              <a:gd name="f56" fmla="*/ f43 1 3780384"/>
              <a:gd name="f57" fmla="*/ f44 1 4647408"/>
              <a:gd name="f58" fmla="*/ f45 1 3780384"/>
              <a:gd name="f59" fmla="*/ f25 1 f32"/>
              <a:gd name="f60" fmla="*/ f26 1 f32"/>
              <a:gd name="f61" fmla="*/ f25 1 f33"/>
              <a:gd name="f62" fmla="*/ f27 1 f33"/>
              <a:gd name="f63" fmla="*/ f47 1 f32"/>
              <a:gd name="f64" fmla="*/ f48 1 f33"/>
              <a:gd name="f65" fmla="*/ f49 1 f32"/>
              <a:gd name="f66" fmla="*/ f50 1 f33"/>
              <a:gd name="f67" fmla="*/ f51 1 f32"/>
              <a:gd name="f68" fmla="*/ f52 1 f33"/>
              <a:gd name="f69" fmla="*/ f53 1 f33"/>
              <a:gd name="f70" fmla="*/ f54 1 f32"/>
              <a:gd name="f71" fmla="*/ f55 1 f32"/>
              <a:gd name="f72" fmla="*/ f56 1 f33"/>
              <a:gd name="f73" fmla="*/ f57 1 f32"/>
              <a:gd name="f74" fmla="*/ f58 1 f33"/>
              <a:gd name="f75" fmla="*/ f59 f23 1"/>
              <a:gd name="f76" fmla="*/ f60 f23 1"/>
              <a:gd name="f77" fmla="*/ f62 f24 1"/>
              <a:gd name="f78" fmla="*/ f61 f24 1"/>
              <a:gd name="f79" fmla="*/ f63 f23 1"/>
              <a:gd name="f80" fmla="*/ f64 f24 1"/>
              <a:gd name="f81" fmla="*/ f65 f23 1"/>
              <a:gd name="f82" fmla="*/ f66 f24 1"/>
              <a:gd name="f83" fmla="*/ f67 f23 1"/>
              <a:gd name="f84" fmla="*/ f68 f24 1"/>
              <a:gd name="f85" fmla="*/ f69 f24 1"/>
              <a:gd name="f86" fmla="*/ f70 f23 1"/>
              <a:gd name="f87" fmla="*/ f71 f23 1"/>
              <a:gd name="f88" fmla="*/ f72 f24 1"/>
              <a:gd name="f89" fmla="*/ f73 f23 1"/>
              <a:gd name="f90" fmla="*/ f74 f24 1"/>
            </a:gdLst>
            <a:ahLst/>
            <a:cxnLst>
              <a:cxn ang="3cd4">
                <a:pos x="hc" y="t"/>
              </a:cxn>
              <a:cxn ang="0">
                <a:pos x="r" y="vc"/>
              </a:cxn>
              <a:cxn ang="cd4">
                <a:pos x="hc" y="b"/>
              </a:cxn>
              <a:cxn ang="cd2">
                <a:pos x="l" y="vc"/>
              </a:cxn>
              <a:cxn ang="f46">
                <a:pos x="f79" y="f80"/>
              </a:cxn>
              <a:cxn ang="f46">
                <a:pos x="f81" y="f82"/>
              </a:cxn>
              <a:cxn ang="f46">
                <a:pos x="f83" y="f84"/>
              </a:cxn>
              <a:cxn ang="f46">
                <a:pos x="f83" y="f85"/>
              </a:cxn>
              <a:cxn ang="f46">
                <a:pos x="f86" y="f85"/>
              </a:cxn>
              <a:cxn ang="f46">
                <a:pos x="f87" y="f88"/>
              </a:cxn>
              <a:cxn ang="f46">
                <a:pos x="f89" y="f90"/>
              </a:cxn>
              <a:cxn ang="f46">
                <a:pos x="f79" y="f80"/>
              </a:cxn>
            </a:cxnLst>
            <a:rect l="f75" t="f78" r="f76" b="f77"/>
            <a:pathLst>
              <a:path w="4647408" h="3780384">
                <a:moveTo>
                  <a:pt x="f8" y="f5"/>
                </a:moveTo>
                <a:cubicBezTo>
                  <a:pt x="f9" y="f5"/>
                  <a:pt x="f10" y="f11"/>
                  <a:pt x="f12" y="f13"/>
                </a:cubicBezTo>
                <a:lnTo>
                  <a:pt x="f6" y="f14"/>
                </a:lnTo>
                <a:lnTo>
                  <a:pt x="f6" y="f7"/>
                </a:lnTo>
                <a:lnTo>
                  <a:pt x="f15" y="f7"/>
                </a:lnTo>
                <a:lnTo>
                  <a:pt x="f16" y="f17"/>
                </a:lnTo>
                <a:cubicBezTo>
                  <a:pt x="f18" y="f19"/>
                  <a:pt x="f5" y="f20"/>
                  <a:pt x="f5" y="f8"/>
                </a:cubicBezTo>
                <a:cubicBezTo>
                  <a:pt x="f5" y="f21"/>
                  <a:pt x="f21" y="f5"/>
                  <a:pt x="f8" y="f5"/>
                </a:cubicBezTo>
                <a:close/>
              </a:path>
            </a:pathLst>
          </a:custGeom>
          <a:solidFill>
            <a:srgbClr val="FFFFFF"/>
          </a:solidFill>
          <a:ln w="12701" cap="flat">
            <a:solidFill>
              <a:srgbClr val="B4C7E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9" name="Graphic 13" descr="Play">
            <a:extLst>
              <a:ext uri="{FF2B5EF4-FFF2-40B4-BE49-F238E27FC236}">
                <a16:creationId xmlns:a16="http://schemas.microsoft.com/office/drawing/2014/main" id="{9CDB000B-5D4B-4717-BD41-CD3D7ABAE4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72423" y="3989609"/>
            <a:ext cx="2548158" cy="2548158"/>
          </a:xfrm>
          <a:prstGeom prst="rect">
            <a:avLst/>
          </a:prstGeom>
          <a:noFill/>
          <a:ln cap="flat">
            <a:noFill/>
          </a:ln>
        </p:spPr>
      </p:pic>
      <p:sp>
        <p:nvSpPr>
          <p:cNvPr id="10" name="TextBox 3">
            <a:extLst>
              <a:ext uri="{FF2B5EF4-FFF2-40B4-BE49-F238E27FC236}">
                <a16:creationId xmlns:a16="http://schemas.microsoft.com/office/drawing/2014/main" id="{C07E21A8-94CE-479F-829B-B5E42F948FD6}"/>
              </a:ext>
            </a:extLst>
          </p:cNvPr>
          <p:cNvSpPr txBox="1"/>
          <p:nvPr/>
        </p:nvSpPr>
        <p:spPr>
          <a:xfrm>
            <a:off x="495303" y="5982123"/>
            <a:ext cx="7096128"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GB" sz="1800" b="0" i="0" u="none" strike="noStrike" kern="1200" cap="none" spc="0" baseline="0">
                <a:solidFill>
                  <a:srgbClr val="002060"/>
                </a:solidFill>
                <a:uFillTx/>
                <a:latin typeface="Calibri"/>
              </a:rPr>
              <a:t>https://www.nhs.uk/live-well/exercise/physical-activity-guidelines-children-and-young-people/</a:t>
            </a:r>
          </a:p>
        </p:txBody>
      </p:sp>
      <p:sp>
        <p:nvSpPr>
          <p:cNvPr id="11" name="TextBox 11">
            <a:extLst>
              <a:ext uri="{FF2B5EF4-FFF2-40B4-BE49-F238E27FC236}">
                <a16:creationId xmlns:a16="http://schemas.microsoft.com/office/drawing/2014/main" id="{044097CE-E3B9-4E17-A84A-10515257C5D9}"/>
              </a:ext>
            </a:extLst>
          </p:cNvPr>
          <p:cNvSpPr txBox="1"/>
          <p:nvPr/>
        </p:nvSpPr>
        <p:spPr>
          <a:xfrm>
            <a:off x="9751911" y="6657947"/>
            <a:ext cx="2440094" cy="200052"/>
          </a:xfrm>
          <a:prstGeom prst="rect">
            <a:avLst/>
          </a:prstGeom>
          <a:solidFill>
            <a:srgbClr val="000000"/>
          </a:solidFill>
          <a:ln cap="flat">
            <a:noFill/>
          </a:ln>
        </p:spPr>
        <p:txBody>
          <a:bodyPr vert="horz" wrap="none" lIns="91440" tIns="45720" rIns="91440" bIns="45720" anchor="t" anchorCtr="0" compatLnSpc="1">
            <a:spAutoFit/>
          </a:bodyPr>
          <a:lstStyle/>
          <a:p>
            <a:pPr marL="0" marR="0" lvl="0" indent="0" algn="r"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GB" sz="700" b="0" i="0" u="none" strike="noStrike" kern="1200" cap="none" spc="0" baseline="0">
                <a:solidFill>
                  <a:srgbClr val="FFFFFF"/>
                </a:solidFill>
                <a:uFillTx/>
                <a:latin typeface="Calibri"/>
                <a:hlinkClick r:id="rId6" tooltip="https://communityactionmk.org/2016/09/07/be-active-help-out-get-rewarded/"/>
              </a:rPr>
              <a:t>This Photo</a:t>
            </a:r>
            <a:r>
              <a:rPr lang="en-GB" sz="700" b="0" i="0" u="none" strike="noStrike" kern="1200" cap="none" spc="0" baseline="0">
                <a:solidFill>
                  <a:srgbClr val="FFFFFF"/>
                </a:solidFill>
                <a:uFillTx/>
                <a:latin typeface="Calibri"/>
              </a:rPr>
              <a:t> by Unknown Author is licensed under </a:t>
            </a:r>
            <a:r>
              <a:rPr lang="en-GB" sz="700" b="0" i="0" u="none" strike="noStrike" kern="1200" cap="none" spc="0" baseline="0">
                <a:solidFill>
                  <a:srgbClr val="FFFFFF"/>
                </a:solidFill>
                <a:uFillTx/>
                <a:latin typeface="Calibri"/>
                <a:hlinkClick r:id="rId7" tooltip="https://creativecommons.org/licenses/by-nc-sa/3.0/"/>
              </a:rPr>
              <a:t>CC BY-SA-NC</a:t>
            </a:r>
            <a:endParaRPr lang="en-GB" sz="700" b="0" i="0" u="none" strike="noStrike" kern="1200" cap="none" spc="0" baseline="0">
              <a:solidFill>
                <a:srgbClr val="FFFFFF"/>
              </a:solidFill>
              <a:uFillTx/>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object, clock&#10;&#10;Description automatically generated">
            <a:extLst>
              <a:ext uri="{FF2B5EF4-FFF2-40B4-BE49-F238E27FC236}">
                <a16:creationId xmlns:a16="http://schemas.microsoft.com/office/drawing/2014/main" id="{C0ED004D-05A4-4ECD-BF86-065D46C85713}"/>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976" r="-4" b="7972"/>
          <a:stretch/>
        </p:blipFill>
        <p:spPr>
          <a:xfrm>
            <a:off x="6706581" y="2247531"/>
            <a:ext cx="5485419" cy="4610469"/>
          </a:xfrm>
          <a:custGeom>
            <a:avLst/>
            <a:gdLst/>
            <a:ahLst/>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pic>
        <p:nvPicPr>
          <p:cNvPr id="5" name="Picture 4" descr="A picture containing game&#10;&#10;Description automatically generated">
            <a:extLst>
              <a:ext uri="{FF2B5EF4-FFF2-40B4-BE49-F238E27FC236}">
                <a16:creationId xmlns:a16="http://schemas.microsoft.com/office/drawing/2014/main" id="{5E90D301-C00B-493F-9A8D-7D748F73B05D}"/>
              </a:ext>
            </a:extLst>
          </p:cNvPr>
          <p:cNvPicPr>
            <a:picLocks noChangeAspect="1"/>
          </p:cNvPicPr>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6578" r="337" b="3"/>
          <a:stretch/>
        </p:blipFill>
        <p:spPr>
          <a:xfrm>
            <a:off x="6219440" y="1"/>
            <a:ext cx="4548867" cy="2614366"/>
          </a:xfrm>
          <a:custGeom>
            <a:avLst/>
            <a:gdLst/>
            <a:ahLst/>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effectLst>
            <a:softEdge rad="0"/>
          </a:effectLst>
        </p:spPr>
      </p:pic>
      <p:pic>
        <p:nvPicPr>
          <p:cNvPr id="19" name="Picture 18">
            <a:extLst>
              <a:ext uri="{FF2B5EF4-FFF2-40B4-BE49-F238E27FC236}">
                <a16:creationId xmlns:a16="http://schemas.microsoft.com/office/drawing/2014/main" id="{3B37BAF8-EA97-496B-9DF6-3D53B6A199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57F68B4C-7D8C-495B-ACF0-A829015079D8}"/>
              </a:ext>
            </a:extLst>
          </p:cNvPr>
          <p:cNvSpPr>
            <a:spLocks noGrp="1"/>
          </p:cNvSpPr>
          <p:nvPr>
            <p:ph type="title"/>
          </p:nvPr>
        </p:nvSpPr>
        <p:spPr>
          <a:xfrm>
            <a:off x="805661" y="802955"/>
            <a:ext cx="5290594" cy="1454051"/>
          </a:xfrm>
        </p:spPr>
        <p:txBody>
          <a:bodyPr>
            <a:normAutofit/>
          </a:bodyPr>
          <a:lstStyle/>
          <a:p>
            <a:r>
              <a:rPr lang="en-GB" b="1" dirty="0">
                <a:effectLst>
                  <a:outerShdw dist="38096" dir="2700000">
                    <a:srgbClr val="5B9BD5"/>
                  </a:outerShdw>
                </a:effectLst>
              </a:rPr>
              <a:t>Nutrition/Diet</a:t>
            </a:r>
            <a:endParaRPr lang="en-GB" dirty="0"/>
          </a:p>
        </p:txBody>
      </p:sp>
      <p:sp>
        <p:nvSpPr>
          <p:cNvPr id="3" name="Content Placeholder 2">
            <a:extLst>
              <a:ext uri="{FF2B5EF4-FFF2-40B4-BE49-F238E27FC236}">
                <a16:creationId xmlns:a16="http://schemas.microsoft.com/office/drawing/2014/main" id="{E1D9B1A2-52F4-4B3D-B3A1-2EAC8A4F4F4A}"/>
              </a:ext>
            </a:extLst>
          </p:cNvPr>
          <p:cNvSpPr>
            <a:spLocks noGrp="1"/>
          </p:cNvSpPr>
          <p:nvPr>
            <p:ph idx="1"/>
          </p:nvPr>
        </p:nvSpPr>
        <p:spPr>
          <a:xfrm>
            <a:off x="805661" y="2421682"/>
            <a:ext cx="5286665" cy="3639289"/>
          </a:xfrm>
        </p:spPr>
        <p:txBody>
          <a:bodyPr anchor="ctr">
            <a:noAutofit/>
          </a:bodyPr>
          <a:lstStyle/>
          <a:p>
            <a:r>
              <a:rPr lang="en-GB" sz="3200" dirty="0"/>
              <a:t>While you’re off, don’t get lazy and don’t gorge on junk food!</a:t>
            </a:r>
          </a:p>
          <a:p>
            <a:endParaRPr lang="en-GB" sz="3200" dirty="0"/>
          </a:p>
          <a:p>
            <a:r>
              <a:rPr lang="en-GB" sz="3200" dirty="0"/>
              <a:t>A packet of crisps or a bar or chocolate is not suitable for breakfast lunch!</a:t>
            </a:r>
          </a:p>
        </p:txBody>
      </p:sp>
    </p:spTree>
    <p:extLst>
      <p:ext uri="{BB962C8B-B14F-4D97-AF65-F5344CB8AC3E}">
        <p14:creationId xmlns:p14="http://schemas.microsoft.com/office/powerpoint/2010/main" val="1213257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wooden table topped with plates of food on a plate&#10;&#10;Description automatically generated">
            <a:extLst>
              <a:ext uri="{FF2B5EF4-FFF2-40B4-BE49-F238E27FC236}">
                <a16:creationId xmlns:a16="http://schemas.microsoft.com/office/drawing/2014/main" id="{B682E949-3A92-43EA-9F22-4E44241B32C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413" r="19947" b="-2"/>
          <a:stretch/>
        </p:blipFill>
        <p:spPr>
          <a:xfrm>
            <a:off x="-1" y="3725"/>
            <a:ext cx="5504917" cy="6850548"/>
          </a:xfrm>
          <a:prstGeom prst="rect">
            <a:avLst/>
          </a:prstGeom>
        </p:spPr>
      </p:pic>
      <p:pic>
        <p:nvPicPr>
          <p:cNvPr id="10" name="Picture 9">
            <a:extLst>
              <a:ext uri="{FF2B5EF4-FFF2-40B4-BE49-F238E27FC236}">
                <a16:creationId xmlns:a16="http://schemas.microsoft.com/office/drawing/2014/main" id="{86BA5DB7-BF33-463C-AE3A-DD318F534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DA58FB-CDBF-4BDE-BF22-2C3CF35B6A96}"/>
              </a:ext>
            </a:extLst>
          </p:cNvPr>
          <p:cNvSpPr>
            <a:spLocks noGrp="1"/>
          </p:cNvSpPr>
          <p:nvPr>
            <p:ph type="title"/>
          </p:nvPr>
        </p:nvSpPr>
        <p:spPr>
          <a:xfrm>
            <a:off x="5980983" y="197963"/>
            <a:ext cx="4977976" cy="890119"/>
          </a:xfrm>
        </p:spPr>
        <p:txBody>
          <a:bodyPr>
            <a:normAutofit/>
          </a:bodyPr>
          <a:lstStyle/>
          <a:p>
            <a:r>
              <a:rPr lang="en-GB" b="1" dirty="0">
                <a:effectLst>
                  <a:outerShdw dist="38096" dir="2700000">
                    <a:srgbClr val="5B9BD5"/>
                  </a:outerShdw>
                </a:effectLst>
              </a:rPr>
              <a:t>Nutrition/Diet</a:t>
            </a:r>
            <a:endParaRPr lang="en-GB" dirty="0"/>
          </a:p>
        </p:txBody>
      </p:sp>
      <p:sp>
        <p:nvSpPr>
          <p:cNvPr id="3" name="Content Placeholder 2">
            <a:extLst>
              <a:ext uri="{FF2B5EF4-FFF2-40B4-BE49-F238E27FC236}">
                <a16:creationId xmlns:a16="http://schemas.microsoft.com/office/drawing/2014/main" id="{6907B20B-34C3-4E1A-AB29-9549F9B4181E}"/>
              </a:ext>
            </a:extLst>
          </p:cNvPr>
          <p:cNvSpPr>
            <a:spLocks noGrp="1"/>
          </p:cNvSpPr>
          <p:nvPr>
            <p:ph idx="1"/>
          </p:nvPr>
        </p:nvSpPr>
        <p:spPr>
          <a:xfrm>
            <a:off x="5703216" y="1357460"/>
            <a:ext cx="5806912" cy="5302577"/>
          </a:xfrm>
        </p:spPr>
        <p:txBody>
          <a:bodyPr anchor="ctr">
            <a:normAutofit/>
          </a:bodyPr>
          <a:lstStyle/>
          <a:p>
            <a:pPr marL="0" indent="0">
              <a:buNone/>
            </a:pPr>
            <a:r>
              <a:rPr lang="en-GB" sz="1800" b="1" dirty="0"/>
              <a:t>Eating a healthy, balanced diet is an important part of maintaining good health and can help you feel your best.</a:t>
            </a:r>
          </a:p>
          <a:p>
            <a:pPr marL="0" indent="0">
              <a:buNone/>
            </a:pPr>
            <a:endParaRPr lang="en-GB" sz="1800" dirty="0"/>
          </a:p>
          <a:p>
            <a:r>
              <a:rPr lang="en-GB" sz="1800" dirty="0"/>
              <a:t>This means eating a wide variety of foods in the right proportions and consuming the right amount of food and drink to achieve and maintain a healthy body weight.</a:t>
            </a:r>
          </a:p>
          <a:p>
            <a:endParaRPr lang="en-GB" sz="1800" dirty="0"/>
          </a:p>
          <a:p>
            <a:r>
              <a:rPr lang="en-GB" sz="1800" dirty="0"/>
              <a:t>Please see this link for advice on achieving a healthy and balanced diet.</a:t>
            </a:r>
          </a:p>
          <a:p>
            <a:endParaRPr lang="en-GB" sz="1800" dirty="0"/>
          </a:p>
          <a:p>
            <a:r>
              <a:rPr lang="en-GB" sz="1800" dirty="0">
                <a:hlinkClick r:id="rId5"/>
              </a:rPr>
              <a:t>https://www.nhs.uk/live-well/eat-well/</a:t>
            </a:r>
            <a:endParaRPr lang="en-GB" sz="1800" dirty="0"/>
          </a:p>
          <a:p>
            <a:endParaRPr lang="en-GB" sz="1800" dirty="0"/>
          </a:p>
          <a:p>
            <a:pPr marL="0" indent="0">
              <a:buNone/>
            </a:pPr>
            <a:r>
              <a:rPr lang="en-GB" sz="1800" b="1" i="1" dirty="0">
                <a:solidFill>
                  <a:srgbClr val="FF0000"/>
                </a:solidFill>
              </a:rPr>
              <a:t>People with special dietary needs or a medical condition should ask their doctor or a registered dietitian for advice.</a:t>
            </a:r>
          </a:p>
          <a:p>
            <a:endParaRPr lang="en-GB" sz="1300" dirty="0"/>
          </a:p>
        </p:txBody>
      </p:sp>
    </p:spTree>
    <p:extLst>
      <p:ext uri="{BB962C8B-B14F-4D97-AF65-F5344CB8AC3E}">
        <p14:creationId xmlns:p14="http://schemas.microsoft.com/office/powerpoint/2010/main" val="1336012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object, clock&#10;&#10;Description automatically generated">
            <a:extLst>
              <a:ext uri="{FF2B5EF4-FFF2-40B4-BE49-F238E27FC236}">
                <a16:creationId xmlns:a16="http://schemas.microsoft.com/office/drawing/2014/main" id="{BDCC414A-39A2-4647-8867-2ADD649531B7}"/>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976" r="-4" b="7972"/>
          <a:stretch/>
        </p:blipFill>
        <p:spPr>
          <a:xfrm>
            <a:off x="6706581" y="2247531"/>
            <a:ext cx="5485419" cy="4610469"/>
          </a:xfrm>
          <a:custGeom>
            <a:avLst/>
            <a:gdLst/>
            <a:ahLst/>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pic>
        <p:nvPicPr>
          <p:cNvPr id="5" name="Picture 4" descr="A picture containing indoor, electronics, table, sitting&#10;&#10;Description automatically generated">
            <a:extLst>
              <a:ext uri="{FF2B5EF4-FFF2-40B4-BE49-F238E27FC236}">
                <a16:creationId xmlns:a16="http://schemas.microsoft.com/office/drawing/2014/main" id="{BB454083-40CB-4732-83DC-D811F07E981B}"/>
              </a:ext>
            </a:extLst>
          </p:cNvPr>
          <p:cNvPicPr>
            <a:picLocks noChangeAspect="1"/>
          </p:cNvPicPr>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1201" r="-1" b="2372"/>
          <a:stretch/>
        </p:blipFill>
        <p:spPr>
          <a:xfrm>
            <a:off x="6219440" y="1"/>
            <a:ext cx="4548867" cy="2614366"/>
          </a:xfrm>
          <a:custGeom>
            <a:avLst/>
            <a:gdLst/>
            <a:ahLst/>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effectLst>
            <a:softEdge rad="0"/>
          </a:effectLst>
        </p:spPr>
      </p:pic>
      <p:pic>
        <p:nvPicPr>
          <p:cNvPr id="12" name="Picture 11">
            <a:extLst>
              <a:ext uri="{FF2B5EF4-FFF2-40B4-BE49-F238E27FC236}">
                <a16:creationId xmlns:a16="http://schemas.microsoft.com/office/drawing/2014/main" id="{3B37BAF8-EA97-496B-9DF6-3D53B6A199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57F68B4C-7D8C-495B-ACF0-A829015079D8}"/>
              </a:ext>
            </a:extLst>
          </p:cNvPr>
          <p:cNvSpPr>
            <a:spLocks noGrp="1"/>
          </p:cNvSpPr>
          <p:nvPr>
            <p:ph type="title"/>
          </p:nvPr>
        </p:nvSpPr>
        <p:spPr>
          <a:xfrm>
            <a:off x="777626" y="293908"/>
            <a:ext cx="5290594" cy="1454051"/>
          </a:xfrm>
        </p:spPr>
        <p:txBody>
          <a:bodyPr>
            <a:normAutofit/>
          </a:bodyPr>
          <a:lstStyle/>
          <a:p>
            <a:r>
              <a:rPr lang="en-GB" b="1" dirty="0">
                <a:effectLst>
                  <a:outerShdw dist="38096" dir="2700000">
                    <a:srgbClr val="5B9BD5"/>
                  </a:outerShdw>
                </a:effectLst>
              </a:rPr>
              <a:t>Screen Time</a:t>
            </a:r>
            <a:endParaRPr lang="en-GB" dirty="0"/>
          </a:p>
        </p:txBody>
      </p:sp>
      <p:sp>
        <p:nvSpPr>
          <p:cNvPr id="3" name="Content Placeholder 2">
            <a:extLst>
              <a:ext uri="{FF2B5EF4-FFF2-40B4-BE49-F238E27FC236}">
                <a16:creationId xmlns:a16="http://schemas.microsoft.com/office/drawing/2014/main" id="{E1D9B1A2-52F4-4B3D-B3A1-2EAC8A4F4F4A}"/>
              </a:ext>
            </a:extLst>
          </p:cNvPr>
          <p:cNvSpPr>
            <a:spLocks noGrp="1"/>
          </p:cNvSpPr>
          <p:nvPr>
            <p:ph idx="1"/>
          </p:nvPr>
        </p:nvSpPr>
        <p:spPr>
          <a:xfrm>
            <a:off x="805661" y="2421682"/>
            <a:ext cx="5286665" cy="3639289"/>
          </a:xfrm>
        </p:spPr>
        <p:txBody>
          <a:bodyPr anchor="ctr">
            <a:normAutofit fontScale="92500"/>
          </a:bodyPr>
          <a:lstStyle/>
          <a:p>
            <a:r>
              <a:rPr lang="en-GB" sz="2400" b="1" i="1" dirty="0">
                <a:solidFill>
                  <a:srgbClr val="FF0000"/>
                </a:solidFill>
              </a:rPr>
              <a:t>Don’t be glued to your phone, </a:t>
            </a:r>
            <a:r>
              <a:rPr lang="en-GB" sz="2400" b="1" i="1" dirty="0" err="1">
                <a:solidFill>
                  <a:srgbClr val="FF0000"/>
                </a:solidFill>
              </a:rPr>
              <a:t>Ipad</a:t>
            </a:r>
            <a:r>
              <a:rPr lang="en-GB" sz="2400" b="1" i="1" dirty="0">
                <a:solidFill>
                  <a:srgbClr val="FF0000"/>
                </a:solidFill>
              </a:rPr>
              <a:t>, tablet or other electronic device during this time.</a:t>
            </a:r>
          </a:p>
          <a:p>
            <a:r>
              <a:rPr lang="en-GB" sz="2400" b="1" dirty="0"/>
              <a:t>This is not healthy!!!</a:t>
            </a:r>
          </a:p>
          <a:p>
            <a:r>
              <a:rPr lang="en-GB" sz="2400" dirty="0"/>
              <a:t>Whilst you may need these devices to stay connected during this time you should take regular breaks.</a:t>
            </a:r>
          </a:p>
          <a:p>
            <a:r>
              <a:rPr lang="en-GB" sz="2400" dirty="0"/>
              <a:t>They should not interfere with things like exercising, sleep or other behaviours essential to a healthy lifestyle.</a:t>
            </a:r>
          </a:p>
          <a:p>
            <a:endParaRPr lang="en-GB" sz="2000" dirty="0"/>
          </a:p>
          <a:p>
            <a:endParaRPr lang="en-GB" sz="2000" dirty="0"/>
          </a:p>
        </p:txBody>
      </p:sp>
    </p:spTree>
    <p:extLst>
      <p:ext uri="{BB962C8B-B14F-4D97-AF65-F5344CB8AC3E}">
        <p14:creationId xmlns:p14="http://schemas.microsoft.com/office/powerpoint/2010/main" val="1787475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57F68B4C-7D8C-495B-ACF0-A829015079D8}"/>
              </a:ext>
            </a:extLst>
          </p:cNvPr>
          <p:cNvSpPr>
            <a:spLocks noGrp="1"/>
          </p:cNvSpPr>
          <p:nvPr>
            <p:ph type="title"/>
          </p:nvPr>
        </p:nvSpPr>
        <p:spPr>
          <a:xfrm>
            <a:off x="338832" y="170603"/>
            <a:ext cx="4087253" cy="909168"/>
          </a:xfrm>
        </p:spPr>
        <p:txBody>
          <a:bodyPr>
            <a:normAutofit/>
          </a:bodyPr>
          <a:lstStyle/>
          <a:p>
            <a:r>
              <a:rPr lang="en-GB" b="1" dirty="0">
                <a:effectLst>
                  <a:outerShdw dist="38096" dir="2700000">
                    <a:srgbClr val="5B9BD5"/>
                  </a:outerShdw>
                </a:effectLst>
              </a:rPr>
              <a:t>Screen Time</a:t>
            </a:r>
            <a:endParaRPr lang="en-GB" dirty="0"/>
          </a:p>
        </p:txBody>
      </p:sp>
      <p:sp>
        <p:nvSpPr>
          <p:cNvPr id="23"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picture containing umbrella, drawing&#10;&#10;Description automatically generated">
            <a:extLst>
              <a:ext uri="{FF2B5EF4-FFF2-40B4-BE49-F238E27FC236}">
                <a16:creationId xmlns:a16="http://schemas.microsoft.com/office/drawing/2014/main" id="{F4CA1C46-CBD0-40EC-9ABE-9E173BE328A6}"/>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336" r="1" b="20572"/>
          <a:stretch/>
        </p:blipFill>
        <p:spPr>
          <a:xfrm>
            <a:off x="663271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Content Placeholder 2">
            <a:extLst>
              <a:ext uri="{FF2B5EF4-FFF2-40B4-BE49-F238E27FC236}">
                <a16:creationId xmlns:a16="http://schemas.microsoft.com/office/drawing/2014/main" id="{E1D9B1A2-52F4-4B3D-B3A1-2EAC8A4F4F4A}"/>
              </a:ext>
            </a:extLst>
          </p:cNvPr>
          <p:cNvSpPr>
            <a:spLocks noGrp="1"/>
          </p:cNvSpPr>
          <p:nvPr>
            <p:ph idx="1"/>
          </p:nvPr>
        </p:nvSpPr>
        <p:spPr>
          <a:xfrm>
            <a:off x="408562" y="1079771"/>
            <a:ext cx="5938714" cy="5700407"/>
          </a:xfrm>
        </p:spPr>
        <p:txBody>
          <a:bodyPr anchor="ctr">
            <a:normAutofit/>
          </a:bodyPr>
          <a:lstStyle/>
          <a:p>
            <a:pPr marL="0" indent="0">
              <a:buNone/>
            </a:pPr>
            <a:r>
              <a:rPr lang="en-GB" sz="1600" b="1" dirty="0">
                <a:solidFill>
                  <a:srgbClr val="FF0000"/>
                </a:solidFill>
              </a:rPr>
              <a:t>Eight screen time tips from the UK Chief Medical Officer</a:t>
            </a:r>
          </a:p>
          <a:p>
            <a:endParaRPr lang="en-GB" sz="1600" b="1" dirty="0"/>
          </a:p>
          <a:p>
            <a:pPr>
              <a:spcBef>
                <a:spcPts val="0"/>
              </a:spcBef>
            </a:pPr>
            <a:r>
              <a:rPr lang="en-GB" sz="1800" b="1" dirty="0"/>
              <a:t>Sleep</a:t>
            </a:r>
            <a:r>
              <a:rPr lang="en-GB" sz="1800" dirty="0"/>
              <a:t> - leave phones outside the bedroom and get enough good-quality sleep</a:t>
            </a:r>
          </a:p>
          <a:p>
            <a:pPr>
              <a:spcBef>
                <a:spcPts val="0"/>
              </a:spcBef>
            </a:pPr>
            <a:r>
              <a:rPr lang="en-GB" sz="1800" b="1" dirty="0"/>
              <a:t>Education</a:t>
            </a:r>
            <a:r>
              <a:rPr lang="en-GB" sz="1800" dirty="0"/>
              <a:t> - make sure that children follow their school’s policy on screen time</a:t>
            </a:r>
          </a:p>
          <a:p>
            <a:pPr>
              <a:spcBef>
                <a:spcPts val="0"/>
              </a:spcBef>
            </a:pPr>
            <a:r>
              <a:rPr lang="en-GB" sz="1800" b="1" dirty="0"/>
              <a:t>Safety</a:t>
            </a:r>
            <a:r>
              <a:rPr lang="en-GB" sz="1800" dirty="0"/>
              <a:t> - advise children to put their phones away while crossing the road</a:t>
            </a:r>
          </a:p>
          <a:p>
            <a:pPr>
              <a:spcBef>
                <a:spcPts val="0"/>
              </a:spcBef>
            </a:pPr>
            <a:r>
              <a:rPr lang="en-GB" sz="1800" b="1" dirty="0"/>
              <a:t>Family time </a:t>
            </a:r>
            <a:r>
              <a:rPr lang="en-GB" sz="1800" dirty="0"/>
              <a:t>- put screens away at mealtime</a:t>
            </a:r>
          </a:p>
          <a:p>
            <a:pPr>
              <a:spcBef>
                <a:spcPts val="0"/>
              </a:spcBef>
            </a:pPr>
            <a:r>
              <a:rPr lang="en-GB" sz="1800" b="1" dirty="0"/>
              <a:t>Sharing sensibly </a:t>
            </a:r>
            <a:r>
              <a:rPr lang="en-GB" sz="1800" dirty="0"/>
              <a:t>- parents and carers should never assume that children are happy for their photos to be shared; when in doubt, don’t upload</a:t>
            </a:r>
          </a:p>
          <a:p>
            <a:pPr>
              <a:spcBef>
                <a:spcPts val="0"/>
              </a:spcBef>
            </a:pPr>
            <a:r>
              <a:rPr lang="en-GB" sz="1800" b="1" dirty="0"/>
              <a:t>Keep moving </a:t>
            </a:r>
            <a:r>
              <a:rPr lang="en-GB" sz="1800" dirty="0"/>
              <a:t>- get up and move every couple of hours after spending time sitting or lying down using a screen</a:t>
            </a:r>
          </a:p>
          <a:p>
            <a:pPr>
              <a:spcBef>
                <a:spcPts val="0"/>
              </a:spcBef>
            </a:pPr>
            <a:r>
              <a:rPr lang="en-GB" sz="1800" b="1" dirty="0"/>
              <a:t>Talk</a:t>
            </a:r>
            <a:r>
              <a:rPr lang="en-GB" sz="1800" dirty="0"/>
              <a:t> - make sure children know they can always speak to you or a responsible adult if they feel uncomfortable with screen or social media use</a:t>
            </a:r>
          </a:p>
          <a:p>
            <a:pPr>
              <a:spcBef>
                <a:spcPts val="0"/>
              </a:spcBef>
            </a:pPr>
            <a:r>
              <a:rPr lang="en-GB" sz="1800" b="1" dirty="0"/>
              <a:t>Tracking</a:t>
            </a:r>
            <a:r>
              <a:rPr lang="en-GB" sz="1800" dirty="0"/>
              <a:t> - make use of device or platform features that track how much time is spent using screens or social media. </a:t>
            </a:r>
          </a:p>
          <a:p>
            <a:endParaRPr lang="en-GB" sz="1100" dirty="0"/>
          </a:p>
        </p:txBody>
      </p:sp>
      <p:sp>
        <p:nvSpPr>
          <p:cNvPr id="25"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sitting in front of a computer screen&#10;&#10;Description automatically generated">
            <a:extLst>
              <a:ext uri="{FF2B5EF4-FFF2-40B4-BE49-F238E27FC236}">
                <a16:creationId xmlns:a16="http://schemas.microsoft.com/office/drawing/2014/main" id="{5E6F97D6-3A95-47AD-B1FE-B74EC14E6DB2}"/>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l="15609" r="-3" b="-3"/>
          <a:stretch/>
        </p:blipFill>
        <p:spPr>
          <a:xfrm>
            <a:off x="7399326" y="3086207"/>
            <a:ext cx="4792674" cy="3781268"/>
          </a:xfrm>
          <a:custGeom>
            <a:avLst/>
            <a:gdLst/>
            <a:ahLst/>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1609119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8B4C-7D8C-495B-ACF0-A829015079D8}"/>
              </a:ext>
            </a:extLst>
          </p:cNvPr>
          <p:cNvSpPr>
            <a:spLocks noGrp="1"/>
          </p:cNvSpPr>
          <p:nvPr>
            <p:ph type="title"/>
          </p:nvPr>
        </p:nvSpPr>
        <p:spPr>
          <a:xfrm>
            <a:off x="338832" y="170603"/>
            <a:ext cx="4087253" cy="909168"/>
          </a:xfrm>
        </p:spPr>
        <p:txBody>
          <a:bodyPr>
            <a:normAutofit/>
          </a:bodyPr>
          <a:lstStyle/>
          <a:p>
            <a:r>
              <a:rPr lang="en-GB" b="1" dirty="0">
                <a:effectLst>
                  <a:outerShdw dist="38096" dir="2700000">
                    <a:srgbClr val="5B9BD5"/>
                  </a:outerShdw>
                </a:effectLst>
              </a:rPr>
              <a:t>Screen Time</a:t>
            </a:r>
            <a:endParaRPr lang="en-GB" dirty="0"/>
          </a:p>
        </p:txBody>
      </p:sp>
      <p:pic>
        <p:nvPicPr>
          <p:cNvPr id="9" name="Picture 8" descr="A picture containing umbrella, drawing&#10;&#10;Description automatically generated">
            <a:extLst>
              <a:ext uri="{FF2B5EF4-FFF2-40B4-BE49-F238E27FC236}">
                <a16:creationId xmlns:a16="http://schemas.microsoft.com/office/drawing/2014/main" id="{F4CA1C46-CBD0-40EC-9ABE-9E173BE328A6}"/>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336" r="1" b="20572"/>
          <a:stretch/>
        </p:blipFill>
        <p:spPr>
          <a:xfrm>
            <a:off x="663271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Content Placeholder 2">
            <a:extLst>
              <a:ext uri="{FF2B5EF4-FFF2-40B4-BE49-F238E27FC236}">
                <a16:creationId xmlns:a16="http://schemas.microsoft.com/office/drawing/2014/main" id="{E1D9B1A2-52F4-4B3D-B3A1-2EAC8A4F4F4A}"/>
              </a:ext>
            </a:extLst>
          </p:cNvPr>
          <p:cNvSpPr>
            <a:spLocks noGrp="1"/>
          </p:cNvSpPr>
          <p:nvPr>
            <p:ph idx="1"/>
          </p:nvPr>
        </p:nvSpPr>
        <p:spPr>
          <a:xfrm>
            <a:off x="408561" y="1079771"/>
            <a:ext cx="6293897" cy="5700407"/>
          </a:xfrm>
        </p:spPr>
        <p:txBody>
          <a:bodyPr anchor="ctr">
            <a:normAutofit/>
          </a:bodyPr>
          <a:lstStyle/>
          <a:p>
            <a:pPr marL="0" indent="0">
              <a:buNone/>
            </a:pPr>
            <a:r>
              <a:rPr lang="en-GB" sz="3200" b="1" dirty="0">
                <a:solidFill>
                  <a:schemeClr val="tx1"/>
                </a:solidFill>
              </a:rPr>
              <a:t>Click the link below to access a list of apps that help you limit your screen time</a:t>
            </a:r>
          </a:p>
          <a:p>
            <a:pPr marL="0" indent="0">
              <a:buNone/>
            </a:pPr>
            <a:endParaRPr lang="en-GB" sz="1600" b="1" dirty="0">
              <a:solidFill>
                <a:srgbClr val="FF0000"/>
              </a:solidFill>
            </a:endParaRPr>
          </a:p>
          <a:p>
            <a:pPr marL="0" indent="0">
              <a:buNone/>
            </a:pPr>
            <a:r>
              <a:rPr lang="en-GB" b="1" dirty="0">
                <a:solidFill>
                  <a:srgbClr val="FF0000"/>
                </a:solidFill>
                <a:hlinkClick r:id="rId4"/>
              </a:rPr>
              <a:t>https://www.digitaltrends.com/mobile/best-apps-for-limiting-your-screen-time/</a:t>
            </a:r>
            <a:endParaRPr lang="en-GB" b="1" dirty="0">
              <a:solidFill>
                <a:srgbClr val="FF0000"/>
              </a:solidFill>
            </a:endParaRPr>
          </a:p>
          <a:p>
            <a:pPr marL="0" indent="0">
              <a:buNone/>
            </a:pPr>
            <a:endParaRPr lang="en-GB" sz="1800" dirty="0"/>
          </a:p>
          <a:p>
            <a:endParaRPr lang="en-GB" sz="1100" dirty="0"/>
          </a:p>
        </p:txBody>
      </p:sp>
      <p:pic>
        <p:nvPicPr>
          <p:cNvPr id="5" name="Picture 4" descr="A person sitting in front of a computer screen&#10;&#10;Description automatically generated">
            <a:extLst>
              <a:ext uri="{FF2B5EF4-FFF2-40B4-BE49-F238E27FC236}">
                <a16:creationId xmlns:a16="http://schemas.microsoft.com/office/drawing/2014/main" id="{5E6F97D6-3A95-47AD-B1FE-B74EC14E6DB2}"/>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l="15609" r="-3" b="-3"/>
          <a:stretch/>
        </p:blipFill>
        <p:spPr>
          <a:xfrm>
            <a:off x="7399326" y="3086207"/>
            <a:ext cx="4792674" cy="3781268"/>
          </a:xfrm>
          <a:custGeom>
            <a:avLst/>
            <a:gdLst/>
            <a:ahLst/>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1987435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2A06E70-D53B-4EEC-8BCA-FCD6C1C84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dog lying on a bed&#10;&#10;Description automatically generated">
            <a:extLst>
              <a:ext uri="{FF2B5EF4-FFF2-40B4-BE49-F238E27FC236}">
                <a16:creationId xmlns:a16="http://schemas.microsoft.com/office/drawing/2014/main" id="{A7CEE623-50A4-4D2B-806C-3AA35FFADD3A}"/>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811" r="-2" b="501"/>
          <a:stretch/>
        </p:blipFill>
        <p:spPr>
          <a:xfrm>
            <a:off x="-186572" y="3184613"/>
            <a:ext cx="6447707" cy="3845519"/>
          </a:xfrm>
          <a:prstGeom prst="rect">
            <a:avLst/>
          </a:prstGeom>
          <a:effectLst>
            <a:softEdge rad="533400"/>
          </a:effectLst>
        </p:spPr>
      </p:pic>
      <p:pic>
        <p:nvPicPr>
          <p:cNvPr id="34" name="Picture 33">
            <a:extLst>
              <a:ext uri="{FF2B5EF4-FFF2-40B4-BE49-F238E27FC236}">
                <a16:creationId xmlns:a16="http://schemas.microsoft.com/office/drawing/2014/main" id="{D41E2C02-494F-4A6B-A67B-1D965948F9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F68B4C-7D8C-495B-ACF0-A829015079D8}"/>
              </a:ext>
            </a:extLst>
          </p:cNvPr>
          <p:cNvSpPr>
            <a:spLocks noGrp="1"/>
          </p:cNvSpPr>
          <p:nvPr>
            <p:ph type="title"/>
          </p:nvPr>
        </p:nvSpPr>
        <p:spPr>
          <a:xfrm>
            <a:off x="345058" y="301557"/>
            <a:ext cx="4977976" cy="953500"/>
          </a:xfrm>
        </p:spPr>
        <p:txBody>
          <a:bodyPr>
            <a:normAutofit/>
          </a:bodyPr>
          <a:lstStyle/>
          <a:p>
            <a:r>
              <a:rPr lang="en-GB" sz="4000" b="1" dirty="0">
                <a:effectLst>
                  <a:outerShdw dist="38096" dir="2700000">
                    <a:srgbClr val="5B9BD5"/>
                  </a:outerShdw>
                </a:effectLst>
              </a:rPr>
              <a:t>Sleep</a:t>
            </a:r>
            <a:endParaRPr lang="en-GB" sz="4000" dirty="0"/>
          </a:p>
        </p:txBody>
      </p:sp>
      <p:sp>
        <p:nvSpPr>
          <p:cNvPr id="29" name="Content Placeholder 28">
            <a:extLst>
              <a:ext uri="{FF2B5EF4-FFF2-40B4-BE49-F238E27FC236}">
                <a16:creationId xmlns:a16="http://schemas.microsoft.com/office/drawing/2014/main" id="{B92AF699-40B7-421A-BBE0-A1BDFBB8F7BD}"/>
              </a:ext>
            </a:extLst>
          </p:cNvPr>
          <p:cNvSpPr>
            <a:spLocks noGrp="1"/>
          </p:cNvSpPr>
          <p:nvPr>
            <p:ph idx="1"/>
          </p:nvPr>
        </p:nvSpPr>
        <p:spPr>
          <a:xfrm>
            <a:off x="6017408" y="731072"/>
            <a:ext cx="5681256" cy="5811130"/>
          </a:xfrm>
        </p:spPr>
        <p:txBody>
          <a:bodyPr anchor="ctr">
            <a:normAutofit fontScale="77500" lnSpcReduction="20000"/>
          </a:bodyPr>
          <a:lstStyle/>
          <a:p>
            <a:r>
              <a:rPr lang="en-US" dirty="0"/>
              <a:t>A good night’s sleep is vitally important for your wellbeing.</a:t>
            </a:r>
          </a:p>
          <a:p>
            <a:endParaRPr lang="en-US" dirty="0"/>
          </a:p>
          <a:p>
            <a:r>
              <a:rPr lang="en-GB" dirty="0"/>
              <a:t>Maintain regular sleeping hours. This programmes the brain and internal body clock to get used to a set routine.</a:t>
            </a:r>
          </a:p>
          <a:p>
            <a:endParaRPr lang="en-GB" dirty="0"/>
          </a:p>
          <a:p>
            <a:r>
              <a:rPr lang="en-GB" b="1" i="1" dirty="0">
                <a:solidFill>
                  <a:srgbClr val="FF0000"/>
                </a:solidFill>
              </a:rPr>
              <a:t>Teenagers need 8-10 hours of sleep each night.</a:t>
            </a:r>
          </a:p>
          <a:p>
            <a:endParaRPr lang="en-GB" dirty="0"/>
          </a:p>
          <a:p>
            <a:r>
              <a:rPr lang="en-GB" dirty="0"/>
              <a:t>It is also important to try and wake up at the same time every day. While it may seem like a good idea to try to catch up on sleep after a bad night, doing so on a regular basis can also disrupt your sleep routine.</a:t>
            </a:r>
          </a:p>
          <a:p>
            <a:endParaRPr lang="en-GB" dirty="0"/>
          </a:p>
          <a:p>
            <a:r>
              <a:rPr lang="en-GB" dirty="0">
                <a:hlinkClick r:id="rId5"/>
              </a:rPr>
              <a:t>https://www.nhs.uk/live-well/sleep-and-tiredness/sleep-tips-for-teenagers/</a:t>
            </a:r>
            <a:r>
              <a:rPr lang="en-GB" dirty="0"/>
              <a:t> </a:t>
            </a:r>
          </a:p>
          <a:p>
            <a:endParaRPr lang="en-US" dirty="0"/>
          </a:p>
        </p:txBody>
      </p:sp>
    </p:spTree>
    <p:extLst>
      <p:ext uri="{BB962C8B-B14F-4D97-AF65-F5344CB8AC3E}">
        <p14:creationId xmlns:p14="http://schemas.microsoft.com/office/powerpoint/2010/main" val="3238056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F68B4C-7D8C-495B-ACF0-A829015079D8}"/>
              </a:ext>
            </a:extLst>
          </p:cNvPr>
          <p:cNvSpPr>
            <a:spLocks noGrp="1"/>
          </p:cNvSpPr>
          <p:nvPr>
            <p:ph type="title"/>
          </p:nvPr>
        </p:nvSpPr>
        <p:spPr>
          <a:xfrm>
            <a:off x="5374259" y="204281"/>
            <a:ext cx="4977976" cy="924317"/>
          </a:xfrm>
        </p:spPr>
        <p:txBody>
          <a:bodyPr>
            <a:normAutofit fontScale="90000"/>
          </a:bodyPr>
          <a:lstStyle/>
          <a:p>
            <a:r>
              <a:rPr lang="en-GB" b="1" dirty="0">
                <a:effectLst>
                  <a:outerShdw dist="38096" dir="2700000">
                    <a:srgbClr val="5B9BD5"/>
                  </a:outerShdw>
                </a:effectLst>
              </a:rPr>
              <a:t>Winding down before sleep…</a:t>
            </a:r>
            <a:endParaRPr lang="en-GB" dirty="0"/>
          </a:p>
        </p:txBody>
      </p:sp>
      <p:sp>
        <p:nvSpPr>
          <p:cNvPr id="4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green, small, table, sitting&#10;&#10;Description automatically generated">
            <a:extLst>
              <a:ext uri="{FF2B5EF4-FFF2-40B4-BE49-F238E27FC236}">
                <a16:creationId xmlns:a16="http://schemas.microsoft.com/office/drawing/2014/main" id="{5630EC5B-9936-421D-AC36-C848E99D2209}"/>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455" r="20488"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29" name="Content Placeholder 28">
            <a:extLst>
              <a:ext uri="{FF2B5EF4-FFF2-40B4-BE49-F238E27FC236}">
                <a16:creationId xmlns:a16="http://schemas.microsoft.com/office/drawing/2014/main" id="{B92AF699-40B7-421A-BBE0-A1BDFBB8F7BD}"/>
              </a:ext>
            </a:extLst>
          </p:cNvPr>
          <p:cNvSpPr>
            <a:spLocks noGrp="1"/>
          </p:cNvSpPr>
          <p:nvPr>
            <p:ph idx="1"/>
          </p:nvPr>
        </p:nvSpPr>
        <p:spPr>
          <a:xfrm>
            <a:off x="5495994" y="1609355"/>
            <a:ext cx="6118831" cy="5122185"/>
          </a:xfrm>
        </p:spPr>
        <p:txBody>
          <a:bodyPr anchor="ctr">
            <a:normAutofit/>
          </a:bodyPr>
          <a:lstStyle/>
          <a:p>
            <a:pPr marL="0" indent="0">
              <a:buNone/>
            </a:pPr>
            <a:endParaRPr lang="en-GB" sz="2000" b="1" dirty="0"/>
          </a:p>
          <a:p>
            <a:pPr marL="0" indent="0">
              <a:buNone/>
            </a:pPr>
            <a:r>
              <a:rPr lang="en-GB" sz="2000" dirty="0"/>
              <a:t>Consider:</a:t>
            </a:r>
          </a:p>
          <a:p>
            <a:endParaRPr lang="en-GB" sz="2000" dirty="0"/>
          </a:p>
          <a:p>
            <a:pPr>
              <a:spcBef>
                <a:spcPts val="0"/>
              </a:spcBef>
            </a:pPr>
            <a:r>
              <a:rPr lang="en-GB" sz="2000" dirty="0"/>
              <a:t>a warm bath (not hot) will help your body reach a temperature that's ideal for rest.</a:t>
            </a:r>
          </a:p>
          <a:p>
            <a:pPr>
              <a:spcBef>
                <a:spcPts val="0"/>
              </a:spcBef>
            </a:pPr>
            <a:r>
              <a:rPr lang="en-GB" sz="2000" dirty="0"/>
              <a:t>writing "to do" lists for the next day can organise your thoughts and clear your mind of any distractions.</a:t>
            </a:r>
          </a:p>
          <a:p>
            <a:pPr>
              <a:spcBef>
                <a:spcPts val="0"/>
              </a:spcBef>
            </a:pPr>
            <a:r>
              <a:rPr lang="en-GB" sz="2000" dirty="0"/>
              <a:t>relaxation exercises, such as light </a:t>
            </a:r>
            <a:r>
              <a:rPr lang="en-GB" sz="2000" dirty="0">
                <a:hlinkClick r:id="rId5"/>
              </a:rPr>
              <a:t>yoga stretches</a:t>
            </a:r>
            <a:r>
              <a:rPr lang="en-GB" sz="2000" dirty="0"/>
              <a:t>, help to relax the muscles. Do not exercise vigorously, as it will have the opposite effect.</a:t>
            </a:r>
          </a:p>
          <a:p>
            <a:pPr>
              <a:spcBef>
                <a:spcPts val="0"/>
              </a:spcBef>
            </a:pPr>
            <a:r>
              <a:rPr lang="en-GB" sz="2000" dirty="0"/>
              <a:t>relaxing music</a:t>
            </a:r>
          </a:p>
          <a:p>
            <a:pPr>
              <a:spcBef>
                <a:spcPts val="0"/>
              </a:spcBef>
            </a:pPr>
            <a:r>
              <a:rPr lang="en-GB" sz="2000" dirty="0"/>
              <a:t>reading a book or listening to the radio relaxes the mind by distracting it</a:t>
            </a:r>
          </a:p>
          <a:p>
            <a:pPr>
              <a:spcBef>
                <a:spcPts val="0"/>
              </a:spcBef>
            </a:pPr>
            <a:r>
              <a:rPr lang="en-GB" sz="2000" b="1" i="1" dirty="0">
                <a:solidFill>
                  <a:srgbClr val="FF0000"/>
                </a:solidFill>
              </a:rPr>
              <a:t>avoid using smartphones, tablets or other electronic devices for an hour or so before you go to bed as the light from the screen on these devices may have a negative effect on sleep</a:t>
            </a:r>
          </a:p>
          <a:p>
            <a:endParaRPr lang="en-GB" sz="1600" dirty="0"/>
          </a:p>
          <a:p>
            <a:pPr marL="0" indent="0">
              <a:buNone/>
            </a:pPr>
            <a:endParaRPr lang="en-US" sz="800" dirty="0"/>
          </a:p>
        </p:txBody>
      </p:sp>
    </p:spTree>
    <p:extLst>
      <p:ext uri="{BB962C8B-B14F-4D97-AF65-F5344CB8AC3E}">
        <p14:creationId xmlns:p14="http://schemas.microsoft.com/office/powerpoint/2010/main" val="3819704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C9DE65E-A646-470B-BF9F-9F2EB83F630B}"/>
              </a:ext>
            </a:extLst>
          </p:cNvPr>
          <p:cNvSpPr>
            <a:spLocks noGrp="1"/>
          </p:cNvSpPr>
          <p:nvPr>
            <p:ph type="title"/>
          </p:nvPr>
        </p:nvSpPr>
        <p:spPr>
          <a:xfrm>
            <a:off x="308526" y="222845"/>
            <a:ext cx="5145024" cy="1454051"/>
          </a:xfrm>
        </p:spPr>
        <p:txBody>
          <a:bodyPr>
            <a:normAutofit/>
          </a:bodyPr>
          <a:lstStyle/>
          <a:p>
            <a:r>
              <a:rPr lang="en-GB" sz="4000" b="1" dirty="0">
                <a:effectLst>
                  <a:outerShdw dist="38096" dir="2700000">
                    <a:srgbClr val="5B9BD5"/>
                  </a:outerShdw>
                </a:effectLst>
              </a:rPr>
              <a:t>Acknowledgements</a:t>
            </a:r>
            <a:endParaRPr lang="en-GB" sz="4000" dirty="0"/>
          </a:p>
        </p:txBody>
      </p:sp>
      <p:sp>
        <p:nvSpPr>
          <p:cNvPr id="16"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ax, tool&#10;&#10;Description automatically generated">
            <a:extLst>
              <a:ext uri="{FF2B5EF4-FFF2-40B4-BE49-F238E27FC236}">
                <a16:creationId xmlns:a16="http://schemas.microsoft.com/office/drawing/2014/main" id="{61BD1CE2-7404-4FE9-A28A-2E80C1B6991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28660" y="266436"/>
            <a:ext cx="1682302" cy="1366871"/>
          </a:xfrm>
          <a:prstGeom prst="rect">
            <a:avLst/>
          </a:prstGeom>
        </p:spPr>
      </p:pic>
      <p:sp>
        <p:nvSpPr>
          <p:cNvPr id="3" name="Content Placeholder 2">
            <a:extLst>
              <a:ext uri="{FF2B5EF4-FFF2-40B4-BE49-F238E27FC236}">
                <a16:creationId xmlns:a16="http://schemas.microsoft.com/office/drawing/2014/main" id="{518FE348-E4F0-4C11-A7D3-CBEB65E67479}"/>
              </a:ext>
            </a:extLst>
          </p:cNvPr>
          <p:cNvSpPr>
            <a:spLocks noGrp="1"/>
          </p:cNvSpPr>
          <p:nvPr>
            <p:ph idx="1"/>
          </p:nvPr>
        </p:nvSpPr>
        <p:spPr>
          <a:xfrm>
            <a:off x="308526" y="1465456"/>
            <a:ext cx="5917176" cy="4983982"/>
          </a:xfrm>
        </p:spPr>
        <p:txBody>
          <a:bodyPr anchor="ctr">
            <a:normAutofit fontScale="92500" lnSpcReduction="20000"/>
          </a:bodyPr>
          <a:lstStyle/>
          <a:p>
            <a:r>
              <a:rPr lang="en-GB" sz="2000" dirty="0"/>
              <a:t>NHS</a:t>
            </a:r>
          </a:p>
          <a:p>
            <a:r>
              <a:rPr lang="en-GB" sz="2000" dirty="0"/>
              <a:t>St Margaret Mary’s Secondary</a:t>
            </a:r>
          </a:p>
          <a:p>
            <a:r>
              <a:rPr lang="en-GB" sz="2000" dirty="0"/>
              <a:t>Allan Campbell @ Lanark Grammar</a:t>
            </a:r>
          </a:p>
          <a:p>
            <a:r>
              <a:rPr lang="en-GB" sz="2000" dirty="0"/>
              <a:t>Ryan McGinley @ Kilsyth Academy</a:t>
            </a:r>
          </a:p>
          <a:p>
            <a:r>
              <a:rPr lang="en-GB" sz="2000" b="1" dirty="0">
                <a:hlinkClick r:id="rId5"/>
              </a:rPr>
              <a:t>https://www.digitaltrends.com</a:t>
            </a:r>
            <a:endParaRPr lang="en-GB" sz="2000" b="1" dirty="0"/>
          </a:p>
          <a:p>
            <a:r>
              <a:rPr lang="en-GB" sz="2000" dirty="0">
                <a:hlinkClick r:id="rId6"/>
              </a:rPr>
              <a:t>https://www.youtube.com/c/thebodycoachtv</a:t>
            </a:r>
            <a:r>
              <a:rPr lang="en-GB" sz="2000" dirty="0"/>
              <a:t> </a:t>
            </a:r>
          </a:p>
          <a:p>
            <a:endParaRPr lang="en-GB" sz="2000" dirty="0"/>
          </a:p>
          <a:p>
            <a:endParaRPr lang="en-GB" sz="2000" dirty="0"/>
          </a:p>
          <a:p>
            <a:pPr marL="0" indent="0">
              <a:buNone/>
            </a:pPr>
            <a:r>
              <a:rPr lang="en-GB" sz="2000" dirty="0"/>
              <a:t>For more tips on staying active and looking after your wellbeing please follow:</a:t>
            </a:r>
          </a:p>
          <a:p>
            <a:pPr marL="0" indent="0">
              <a:buNone/>
            </a:pPr>
            <a:r>
              <a:rPr lang="en-GB" sz="2000" dirty="0"/>
              <a:t>@</a:t>
            </a:r>
            <a:r>
              <a:rPr lang="en-GB" sz="2000" dirty="0" err="1"/>
              <a:t>Gleniffer_PE</a:t>
            </a:r>
            <a:endParaRPr lang="en-GB" sz="2000" dirty="0"/>
          </a:p>
          <a:p>
            <a:pPr marL="0" indent="0">
              <a:buNone/>
            </a:pPr>
            <a:r>
              <a:rPr lang="en-GB" sz="2000" dirty="0"/>
              <a:t>@</a:t>
            </a:r>
            <a:r>
              <a:rPr lang="en-GB" sz="2000" dirty="0" err="1"/>
              <a:t>GlenifferHigh</a:t>
            </a:r>
            <a:r>
              <a:rPr lang="en-GB" sz="2000" dirty="0"/>
              <a:t> </a:t>
            </a:r>
          </a:p>
          <a:p>
            <a:pPr marL="0" indent="0">
              <a:buNone/>
            </a:pPr>
            <a:r>
              <a:rPr lang="en-GB" sz="2000" dirty="0"/>
              <a:t>@</a:t>
            </a:r>
            <a:r>
              <a:rPr lang="en-GB" sz="2000" dirty="0" err="1"/>
              <a:t>Gleniffer_PS</a:t>
            </a:r>
            <a:endParaRPr lang="en-GB" sz="2000" dirty="0"/>
          </a:p>
          <a:p>
            <a:pPr marL="0" indent="0">
              <a:buNone/>
            </a:pPr>
            <a:r>
              <a:rPr lang="en-GB" sz="2000" dirty="0"/>
              <a:t>Remember to keep checking Show My Homework for updates too. </a:t>
            </a:r>
          </a:p>
        </p:txBody>
      </p:sp>
      <p:sp>
        <p:nvSpPr>
          <p:cNvPr id="18"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CBD0EC55-B603-4673-9110-CE443FE1A65B}"/>
              </a:ext>
            </a:extLst>
          </p:cNvPr>
          <p:cNvSpPr txBox="1"/>
          <p:nvPr/>
        </p:nvSpPr>
        <p:spPr>
          <a:xfrm>
            <a:off x="9884957" y="6657945"/>
            <a:ext cx="2307043"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4" tooltip="https://fr.wikipedia.org/wiki/Twitter">
                  <a:extLst>
                    <a:ext uri="{A12FA001-AC4F-418D-AE19-62706E023703}">
                      <ahyp:hlinkClr xmlns:ahyp="http://schemas.microsoft.com/office/drawing/2018/hyperlinkcolor" val="tx"/>
                    </a:ext>
                  </a:extLst>
                </a:hlinkClick>
              </a:rPr>
              <a:t>This Photo</a:t>
            </a:r>
            <a:r>
              <a:rPr lang="en-GB" sz="700" dirty="0">
                <a:solidFill>
                  <a:srgbClr val="FFFFFF"/>
                </a:solidFill>
              </a:rPr>
              <a:t> by Unknown Author is licensed under </a:t>
            </a:r>
            <a:r>
              <a:rPr lang="en-GB" sz="700" dirty="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GB" sz="700" dirty="0">
              <a:solidFill>
                <a:srgbClr val="FFFFFF"/>
              </a:solidFill>
            </a:endParaRPr>
          </a:p>
        </p:txBody>
      </p:sp>
      <p:pic>
        <p:nvPicPr>
          <p:cNvPr id="7" name="Picture 6" descr="A picture containing drawing, rug&#10;&#10;Description automatically generated">
            <a:extLst>
              <a:ext uri="{FF2B5EF4-FFF2-40B4-BE49-F238E27FC236}">
                <a16:creationId xmlns:a16="http://schemas.microsoft.com/office/drawing/2014/main" id="{72B0E256-9EEA-4C3A-A6FC-688F1D35E6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8528" y="3749994"/>
            <a:ext cx="2812855" cy="2812855"/>
          </a:xfrm>
          <a:prstGeom prst="rect">
            <a:avLst/>
          </a:prstGeom>
        </p:spPr>
      </p:pic>
    </p:spTree>
    <p:extLst>
      <p:ext uri="{BB962C8B-B14F-4D97-AF65-F5344CB8AC3E}">
        <p14:creationId xmlns:p14="http://schemas.microsoft.com/office/powerpoint/2010/main" val="2641180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5948807F-D295-4816-BC4F-AD39EC12447B}"/>
              </a:ext>
            </a:extLst>
          </p:cNvPr>
          <p:cNvSpPr>
            <a:spLocks noMove="1" noResize="1"/>
          </p:cNvSpPr>
          <p:nvPr/>
        </p:nvSpPr>
        <p:spPr>
          <a:xfrm>
            <a:off x="0" y="3721"/>
            <a:ext cx="5614873" cy="6858000"/>
          </a:xfrm>
          <a:prstGeom prst="rect">
            <a:avLst/>
          </a:prstGeom>
          <a:gradFill>
            <a:gsLst>
              <a:gs pos="0">
                <a:srgbClr val="4472C4">
                  <a:alpha val="82000"/>
                </a:srgbClr>
              </a:gs>
              <a:gs pos="100000">
                <a:srgbClr val="4472C4">
                  <a:alpha val="60000"/>
                </a:srgbClr>
              </a:gs>
            </a:gsLst>
            <a:lin ang="4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11">
            <a:extLst>
              <a:ext uri="{FF2B5EF4-FFF2-40B4-BE49-F238E27FC236}">
                <a16:creationId xmlns:a16="http://schemas.microsoft.com/office/drawing/2014/main" id="{5BA2EC24-D8E7-4566-ABAC-219630E11C22}"/>
              </a:ext>
            </a:extLst>
          </p:cNvPr>
          <p:cNvPicPr>
            <a:picLocks noMove="1" noResize="1"/>
          </p:cNvPicPr>
          <p:nvPr/>
        </p:nvPicPr>
        <p:blipFill>
          <a:blip r:embed="rId2"/>
          <a:stretch>
            <a:fillRect/>
          </a:stretch>
        </p:blipFill>
        <p:spPr>
          <a:xfrm>
            <a:off x="0" y="0"/>
            <a:ext cx="12191996" cy="6858000"/>
          </a:xfrm>
          <a:prstGeom prst="rect">
            <a:avLst/>
          </a:prstGeom>
          <a:noFill/>
          <a:ln cap="flat">
            <a:noFill/>
          </a:ln>
        </p:spPr>
      </p:pic>
      <p:sp>
        <p:nvSpPr>
          <p:cNvPr id="4" name="Title 1">
            <a:extLst>
              <a:ext uri="{FF2B5EF4-FFF2-40B4-BE49-F238E27FC236}">
                <a16:creationId xmlns:a16="http://schemas.microsoft.com/office/drawing/2014/main" id="{B6D5BF63-50A8-42B8-849E-ADFF0EC660FA}"/>
              </a:ext>
            </a:extLst>
          </p:cNvPr>
          <p:cNvSpPr txBox="1">
            <a:spLocks noGrp="1"/>
          </p:cNvSpPr>
          <p:nvPr>
            <p:ph type="title"/>
          </p:nvPr>
        </p:nvSpPr>
        <p:spPr>
          <a:xfrm>
            <a:off x="5690521" y="305802"/>
            <a:ext cx="4977975" cy="1454051"/>
          </a:xfrm>
        </p:spPr>
        <p:txBody>
          <a:bodyPr/>
          <a:lstStyle/>
          <a:p>
            <a:pPr lvl="0"/>
            <a:r>
              <a:rPr lang="en-GB" b="1">
                <a:effectLst>
                  <a:outerShdw dist="38096" dir="2700000">
                    <a:srgbClr val="5B9BD5"/>
                  </a:outerShdw>
                </a:effectLst>
              </a:rPr>
              <a:t>Moderate Activity</a:t>
            </a:r>
            <a:endParaRPr lang="en-GB"/>
          </a:p>
        </p:txBody>
      </p:sp>
      <p:sp>
        <p:nvSpPr>
          <p:cNvPr id="5" name="Freeform 62">
            <a:extLst>
              <a:ext uri="{FF2B5EF4-FFF2-40B4-BE49-F238E27FC236}">
                <a16:creationId xmlns:a16="http://schemas.microsoft.com/office/drawing/2014/main" id="{DAA8A173-BAC8-4CA5-945D-3E126996A89E}"/>
              </a:ext>
            </a:extLst>
          </p:cNvPr>
          <p:cNvSpPr>
            <a:spLocks noMove="1" noResize="1"/>
          </p:cNvSpPr>
          <p:nvPr/>
        </p:nvSpPr>
        <p:spPr>
          <a:xfrm>
            <a:off x="0" y="738615"/>
            <a:ext cx="5000442" cy="5400958"/>
          </a:xfrm>
          <a:custGeom>
            <a:avLst/>
            <a:gdLst>
              <a:gd name="f0" fmla="val 10800000"/>
              <a:gd name="f1" fmla="val 5400000"/>
              <a:gd name="f2" fmla="val 180"/>
              <a:gd name="f3" fmla="val w"/>
              <a:gd name="f4" fmla="val h"/>
              <a:gd name="f5" fmla="val 0"/>
              <a:gd name="f6" fmla="val 5000438"/>
              <a:gd name="f7" fmla="val 5400962"/>
              <a:gd name="f8" fmla="val 2299956"/>
              <a:gd name="f9" fmla="val 3791390"/>
              <a:gd name="f10" fmla="val 1209047"/>
              <a:gd name="f11" fmla="val 2700481"/>
              <a:gd name="f12" fmla="val 4191915"/>
              <a:gd name="f13" fmla="val 1367810"/>
              <a:gd name="f14" fmla="val 545971"/>
              <a:gd name="f15" fmla="val 4928678"/>
              <a:gd name="f16" fmla="val 60675"/>
              <a:gd name="f17" fmla="val 4210346"/>
              <a:gd name="f18" fmla="val 4110472"/>
              <a:gd name="f19" fmla="val 1290491"/>
              <a:gd name="f20" fmla="val 1190617"/>
              <a:gd name="f21" fmla="val 472284"/>
              <a:gd name="f22" fmla="+- 0 0 -90"/>
              <a:gd name="f23" fmla="*/ f3 1 5000438"/>
              <a:gd name="f24" fmla="*/ f4 1 5400962"/>
              <a:gd name="f25" fmla="val f5"/>
              <a:gd name="f26" fmla="val f6"/>
              <a:gd name="f27" fmla="val f7"/>
              <a:gd name="f28" fmla="*/ f22 f0 1"/>
              <a:gd name="f29" fmla="+- f27 0 f25"/>
              <a:gd name="f30" fmla="+- f26 0 f25"/>
              <a:gd name="f31" fmla="*/ f28 1 f2"/>
              <a:gd name="f32" fmla="*/ f30 1 5000438"/>
              <a:gd name="f33" fmla="*/ f29 1 5400962"/>
              <a:gd name="f34" fmla="*/ 2299956 f30 1"/>
              <a:gd name="f35" fmla="*/ 0 f29 1"/>
              <a:gd name="f36" fmla="*/ 5000438 f30 1"/>
              <a:gd name="f37" fmla="*/ 2700481 f29 1"/>
              <a:gd name="f38" fmla="*/ 5400962 f29 1"/>
              <a:gd name="f39" fmla="*/ 60675 f30 1"/>
              <a:gd name="f40" fmla="*/ 4210346 f29 1"/>
              <a:gd name="f41" fmla="*/ 0 f30 1"/>
              <a:gd name="f42" fmla="*/ 4110472 f29 1"/>
              <a:gd name="f43" fmla="*/ 1290491 f29 1"/>
              <a:gd name="f44" fmla="*/ 1190617 f29 1"/>
              <a:gd name="f45" fmla="+- f31 0 f1"/>
              <a:gd name="f46" fmla="*/ f34 1 5000438"/>
              <a:gd name="f47" fmla="*/ f35 1 5400962"/>
              <a:gd name="f48" fmla="*/ f36 1 5000438"/>
              <a:gd name="f49" fmla="*/ f37 1 5400962"/>
              <a:gd name="f50" fmla="*/ f38 1 5400962"/>
              <a:gd name="f51" fmla="*/ f39 1 5000438"/>
              <a:gd name="f52" fmla="*/ f40 1 5400962"/>
              <a:gd name="f53" fmla="*/ f41 1 5000438"/>
              <a:gd name="f54" fmla="*/ f42 1 5400962"/>
              <a:gd name="f55" fmla="*/ f43 1 5400962"/>
              <a:gd name="f56" fmla="*/ f44 1 5400962"/>
              <a:gd name="f57" fmla="*/ f25 1 f32"/>
              <a:gd name="f58" fmla="*/ f26 1 f32"/>
              <a:gd name="f59" fmla="*/ f25 1 f33"/>
              <a:gd name="f60" fmla="*/ f27 1 f33"/>
              <a:gd name="f61" fmla="*/ f46 1 f32"/>
              <a:gd name="f62" fmla="*/ f47 1 f33"/>
              <a:gd name="f63" fmla="*/ f48 1 f32"/>
              <a:gd name="f64" fmla="*/ f49 1 f33"/>
              <a:gd name="f65" fmla="*/ f50 1 f33"/>
              <a:gd name="f66" fmla="*/ f51 1 f32"/>
              <a:gd name="f67" fmla="*/ f52 1 f33"/>
              <a:gd name="f68" fmla="*/ f53 1 f32"/>
              <a:gd name="f69" fmla="*/ f54 1 f33"/>
              <a:gd name="f70" fmla="*/ f55 1 f33"/>
              <a:gd name="f71" fmla="*/ f56 1 f33"/>
              <a:gd name="f72" fmla="*/ f57 f23 1"/>
              <a:gd name="f73" fmla="*/ f58 f23 1"/>
              <a:gd name="f74" fmla="*/ f60 f24 1"/>
              <a:gd name="f75" fmla="*/ f59 f24 1"/>
              <a:gd name="f76" fmla="*/ f61 f23 1"/>
              <a:gd name="f77" fmla="*/ f62 f24 1"/>
              <a:gd name="f78" fmla="*/ f63 f23 1"/>
              <a:gd name="f79" fmla="*/ f64 f24 1"/>
              <a:gd name="f80" fmla="*/ f65 f24 1"/>
              <a:gd name="f81" fmla="*/ f66 f23 1"/>
              <a:gd name="f82" fmla="*/ f67 f24 1"/>
              <a:gd name="f83" fmla="*/ f68 f23 1"/>
              <a:gd name="f84" fmla="*/ f69 f24 1"/>
              <a:gd name="f85" fmla="*/ f70 f24 1"/>
              <a:gd name="f86" fmla="*/ f71 f24 1"/>
            </a:gdLst>
            <a:ahLst/>
            <a:cxnLst>
              <a:cxn ang="3cd4">
                <a:pos x="hc" y="t"/>
              </a:cxn>
              <a:cxn ang="0">
                <a:pos x="r" y="vc"/>
              </a:cxn>
              <a:cxn ang="cd4">
                <a:pos x="hc" y="b"/>
              </a:cxn>
              <a:cxn ang="cd2">
                <a:pos x="l" y="vc"/>
              </a:cxn>
              <a:cxn ang="f45">
                <a:pos x="f76" y="f77"/>
              </a:cxn>
              <a:cxn ang="f45">
                <a:pos x="f78" y="f79"/>
              </a:cxn>
              <a:cxn ang="f45">
                <a:pos x="f76" y="f80"/>
              </a:cxn>
              <a:cxn ang="f45">
                <a:pos x="f81" y="f82"/>
              </a:cxn>
              <a:cxn ang="f45">
                <a:pos x="f83" y="f84"/>
              </a:cxn>
              <a:cxn ang="f45">
                <a:pos x="f83" y="f85"/>
              </a:cxn>
              <a:cxn ang="f45">
                <a:pos x="f81" y="f86"/>
              </a:cxn>
              <a:cxn ang="f45">
                <a:pos x="f76" y="f77"/>
              </a:cxn>
            </a:cxnLst>
            <a:rect l="f72" t="f75" r="f73" b="f74"/>
            <a:pathLst>
              <a:path w="5000438" h="5400962">
                <a:moveTo>
                  <a:pt x="f8" y="f5"/>
                </a:moveTo>
                <a:cubicBezTo>
                  <a:pt x="f9" y="f5"/>
                  <a:pt x="f6" y="f10"/>
                  <a:pt x="f6" y="f11"/>
                </a:cubicBezTo>
                <a:cubicBezTo>
                  <a:pt x="f6" y="f12"/>
                  <a:pt x="f9" y="f7"/>
                  <a:pt x="f8" y="f7"/>
                </a:cubicBezTo>
                <a:cubicBezTo>
                  <a:pt x="f13" y="f7"/>
                  <a:pt x="f14" y="f15"/>
                  <a:pt x="f16" y="f17"/>
                </a:cubicBezTo>
                <a:lnTo>
                  <a:pt x="f5" y="f18"/>
                </a:lnTo>
                <a:lnTo>
                  <a:pt x="f5" y="f19"/>
                </a:lnTo>
                <a:lnTo>
                  <a:pt x="f16" y="f20"/>
                </a:lnTo>
                <a:cubicBezTo>
                  <a:pt x="f14" y="f21"/>
                  <a:pt x="f13" y="f5"/>
                  <a:pt x="f8" y="f5"/>
                </a:cubicBezTo>
                <a:close/>
              </a:path>
            </a:pathLst>
          </a:custGeom>
          <a:solidFill>
            <a:srgbClr val="FFFFFF"/>
          </a:solidFill>
          <a:ln w="12701" cap="flat">
            <a:solidFill>
              <a:srgbClr val="B4C7E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4" descr="A picture containing clock&#10;&#10;Description automatically generated">
            <a:extLst>
              <a:ext uri="{FF2B5EF4-FFF2-40B4-BE49-F238E27FC236}">
                <a16:creationId xmlns:a16="http://schemas.microsoft.com/office/drawing/2014/main" id="{22CF4F5F-D9FB-4C34-BC4D-EA0610A25435}"/>
              </a:ext>
            </a:extLst>
          </p:cNvPr>
          <p:cNvPicPr>
            <a:picLocks noChangeAspect="1"/>
          </p:cNvPicPr>
          <p:nvPr/>
        </p:nvPicPr>
        <p:blipFill>
          <a:blip r:embed="rId3"/>
          <a:stretch>
            <a:fillRect/>
          </a:stretch>
        </p:blipFill>
        <p:spPr>
          <a:xfrm>
            <a:off x="690079" y="1629085"/>
            <a:ext cx="3140369" cy="3620018"/>
          </a:xfrm>
          <a:prstGeom prst="rect">
            <a:avLst/>
          </a:prstGeom>
          <a:noFill/>
          <a:ln cap="flat">
            <a:noFill/>
          </a:ln>
        </p:spPr>
      </p:pic>
      <p:sp>
        <p:nvSpPr>
          <p:cNvPr id="7" name="Content Placeholder 2">
            <a:extLst>
              <a:ext uri="{FF2B5EF4-FFF2-40B4-BE49-F238E27FC236}">
                <a16:creationId xmlns:a16="http://schemas.microsoft.com/office/drawing/2014/main" id="{F6041CEF-E3FA-438A-9B04-05B4C35C8412}"/>
              </a:ext>
            </a:extLst>
          </p:cNvPr>
          <p:cNvSpPr txBox="1">
            <a:spLocks noGrp="1"/>
          </p:cNvSpPr>
          <p:nvPr>
            <p:ph idx="1"/>
          </p:nvPr>
        </p:nvSpPr>
        <p:spPr>
          <a:xfrm>
            <a:off x="5614873" y="1629085"/>
            <a:ext cx="5453280" cy="4923102"/>
          </a:xfrm>
        </p:spPr>
        <p:txBody>
          <a:bodyPr anchor="ctr"/>
          <a:lstStyle/>
          <a:p>
            <a:pPr marL="0" lvl="0" indent="0">
              <a:buNone/>
            </a:pPr>
            <a:r>
              <a:rPr lang="en-GB" sz="2000" dirty="0"/>
              <a:t>Examples of moderate intensity activities:</a:t>
            </a:r>
          </a:p>
          <a:p>
            <a:pPr lvl="0"/>
            <a:endParaRPr lang="en-GB" sz="2000" dirty="0"/>
          </a:p>
          <a:p>
            <a:pPr lvl="0"/>
            <a:r>
              <a:rPr lang="en-GB" sz="2000" dirty="0"/>
              <a:t>walking</a:t>
            </a:r>
            <a:endParaRPr lang="en-GB" sz="2000" dirty="0">
              <a:cs typeface="Calibri"/>
            </a:endParaRPr>
          </a:p>
          <a:p>
            <a:pPr lvl="0"/>
            <a:r>
              <a:rPr lang="en-GB" sz="2000" dirty="0"/>
              <a:t>riding a scooter </a:t>
            </a:r>
          </a:p>
          <a:p>
            <a:pPr lvl="0"/>
            <a:r>
              <a:rPr lang="en-GB" sz="2000" dirty="0"/>
              <a:t>skateboarding </a:t>
            </a:r>
          </a:p>
          <a:p>
            <a:pPr lvl="0"/>
            <a:r>
              <a:rPr lang="en-GB" sz="2000" dirty="0"/>
              <a:t>rollerblading </a:t>
            </a:r>
          </a:p>
          <a:p>
            <a:pPr lvl="0"/>
            <a:r>
              <a:rPr lang="en-GB" sz="2000" dirty="0"/>
              <a:t>walking the dog </a:t>
            </a:r>
          </a:p>
          <a:p>
            <a:pPr lvl="0"/>
            <a:r>
              <a:rPr lang="en-GB" sz="2000" dirty="0"/>
              <a:t>jogging</a:t>
            </a:r>
          </a:p>
          <a:p>
            <a:pPr lvl="0"/>
            <a:r>
              <a:rPr lang="en-GB" sz="2000" u="sng" dirty="0">
                <a:hlinkClick r:id="rId4"/>
              </a:rPr>
              <a:t>cycling</a:t>
            </a:r>
            <a:r>
              <a:rPr lang="en-GB" sz="2000" dirty="0"/>
              <a:t> on level ground or ground with few hills</a:t>
            </a:r>
          </a:p>
          <a:p>
            <a:pPr lvl="0"/>
            <a:endParaRPr lang="en-GB" sz="2000" dirty="0"/>
          </a:p>
          <a:p>
            <a:pPr marL="0" lvl="0" indent="0">
              <a:buNone/>
            </a:pPr>
            <a:r>
              <a:rPr lang="en-GB" sz="2000" b="1" i="1" dirty="0">
                <a:solidFill>
                  <a:srgbClr val="FF0000"/>
                </a:solidFill>
              </a:rPr>
              <a:t>There are other activities, but they are not possible to do during these times</a:t>
            </a:r>
          </a:p>
          <a:p>
            <a:pPr lvl="0"/>
            <a:endParaRPr lang="en-GB"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72B89E80-1C13-42D3-BE98-F19624800D48}"/>
              </a:ext>
            </a:extLst>
          </p:cNvPr>
          <p:cNvSpPr>
            <a:spLocks noMove="1" noResize="1"/>
          </p:cNvSpPr>
          <p:nvPr/>
        </p:nvSpPr>
        <p:spPr>
          <a:xfrm>
            <a:off x="0" y="3721"/>
            <a:ext cx="5614873" cy="6858000"/>
          </a:xfrm>
          <a:prstGeom prst="rect">
            <a:avLst/>
          </a:prstGeom>
          <a:gradFill>
            <a:gsLst>
              <a:gs pos="0">
                <a:srgbClr val="4472C4">
                  <a:alpha val="82000"/>
                </a:srgbClr>
              </a:gs>
              <a:gs pos="100000">
                <a:srgbClr val="4472C4">
                  <a:alpha val="60000"/>
                </a:srgbClr>
              </a:gs>
            </a:gsLst>
            <a:lin ang="4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12">
            <a:extLst>
              <a:ext uri="{FF2B5EF4-FFF2-40B4-BE49-F238E27FC236}">
                <a16:creationId xmlns:a16="http://schemas.microsoft.com/office/drawing/2014/main" id="{6CEA46FF-BA78-4266-B8B0-AD670687EA5C}"/>
              </a:ext>
            </a:extLst>
          </p:cNvPr>
          <p:cNvPicPr>
            <a:picLocks noMove="1" noResize="1"/>
          </p:cNvPicPr>
          <p:nvPr/>
        </p:nvPicPr>
        <p:blipFill>
          <a:blip r:embed="rId2"/>
          <a:stretch>
            <a:fillRect/>
          </a:stretch>
        </p:blipFill>
        <p:spPr>
          <a:xfrm>
            <a:off x="0" y="0"/>
            <a:ext cx="12191996" cy="6858000"/>
          </a:xfrm>
          <a:prstGeom prst="rect">
            <a:avLst/>
          </a:prstGeom>
          <a:noFill/>
          <a:ln cap="flat">
            <a:noFill/>
          </a:ln>
        </p:spPr>
      </p:pic>
      <p:sp>
        <p:nvSpPr>
          <p:cNvPr id="4" name="Title 1">
            <a:extLst>
              <a:ext uri="{FF2B5EF4-FFF2-40B4-BE49-F238E27FC236}">
                <a16:creationId xmlns:a16="http://schemas.microsoft.com/office/drawing/2014/main" id="{FC48E866-A962-4EAC-8978-9A802753AC4F}"/>
              </a:ext>
            </a:extLst>
          </p:cNvPr>
          <p:cNvSpPr txBox="1">
            <a:spLocks noGrp="1"/>
          </p:cNvSpPr>
          <p:nvPr>
            <p:ph type="title"/>
          </p:nvPr>
        </p:nvSpPr>
        <p:spPr>
          <a:xfrm>
            <a:off x="5970282" y="307659"/>
            <a:ext cx="4977975" cy="1454051"/>
          </a:xfrm>
        </p:spPr>
        <p:txBody>
          <a:bodyPr/>
          <a:lstStyle/>
          <a:p>
            <a:pPr lvl="0"/>
            <a:r>
              <a:rPr lang="en-GB" sz="3100" b="1">
                <a:effectLst>
                  <a:outerShdw dist="38096" dir="2700000">
                    <a:srgbClr val="5B9BD5"/>
                  </a:outerShdw>
                </a:effectLst>
              </a:rPr>
              <a:t>What activities strengthens bones and muscles?</a:t>
            </a:r>
            <a:br>
              <a:rPr lang="en-GB" sz="3100"/>
            </a:br>
            <a:endParaRPr lang="en-GB" sz="3100"/>
          </a:p>
        </p:txBody>
      </p:sp>
      <p:sp>
        <p:nvSpPr>
          <p:cNvPr id="5" name="Freeform 62">
            <a:extLst>
              <a:ext uri="{FF2B5EF4-FFF2-40B4-BE49-F238E27FC236}">
                <a16:creationId xmlns:a16="http://schemas.microsoft.com/office/drawing/2014/main" id="{6FA35AF8-FE49-4436-A168-73EE05EFFFAD}"/>
              </a:ext>
            </a:extLst>
          </p:cNvPr>
          <p:cNvSpPr>
            <a:spLocks noMove="1" noResize="1"/>
          </p:cNvSpPr>
          <p:nvPr/>
        </p:nvSpPr>
        <p:spPr>
          <a:xfrm>
            <a:off x="0" y="738615"/>
            <a:ext cx="5000442" cy="5400958"/>
          </a:xfrm>
          <a:custGeom>
            <a:avLst/>
            <a:gdLst>
              <a:gd name="f0" fmla="val 10800000"/>
              <a:gd name="f1" fmla="val 5400000"/>
              <a:gd name="f2" fmla="val 180"/>
              <a:gd name="f3" fmla="val w"/>
              <a:gd name="f4" fmla="val h"/>
              <a:gd name="f5" fmla="val 0"/>
              <a:gd name="f6" fmla="val 5000438"/>
              <a:gd name="f7" fmla="val 5400962"/>
              <a:gd name="f8" fmla="val 2299956"/>
              <a:gd name="f9" fmla="val 3791390"/>
              <a:gd name="f10" fmla="val 1209047"/>
              <a:gd name="f11" fmla="val 2700481"/>
              <a:gd name="f12" fmla="val 4191915"/>
              <a:gd name="f13" fmla="val 1367810"/>
              <a:gd name="f14" fmla="val 545971"/>
              <a:gd name="f15" fmla="val 4928678"/>
              <a:gd name="f16" fmla="val 60675"/>
              <a:gd name="f17" fmla="val 4210346"/>
              <a:gd name="f18" fmla="val 4110472"/>
              <a:gd name="f19" fmla="val 1290491"/>
              <a:gd name="f20" fmla="val 1190617"/>
              <a:gd name="f21" fmla="val 472284"/>
              <a:gd name="f22" fmla="+- 0 0 -90"/>
              <a:gd name="f23" fmla="*/ f3 1 5000438"/>
              <a:gd name="f24" fmla="*/ f4 1 5400962"/>
              <a:gd name="f25" fmla="val f5"/>
              <a:gd name="f26" fmla="val f6"/>
              <a:gd name="f27" fmla="val f7"/>
              <a:gd name="f28" fmla="*/ f22 f0 1"/>
              <a:gd name="f29" fmla="+- f27 0 f25"/>
              <a:gd name="f30" fmla="+- f26 0 f25"/>
              <a:gd name="f31" fmla="*/ f28 1 f2"/>
              <a:gd name="f32" fmla="*/ f30 1 5000438"/>
              <a:gd name="f33" fmla="*/ f29 1 5400962"/>
              <a:gd name="f34" fmla="*/ 2299956 f30 1"/>
              <a:gd name="f35" fmla="*/ 0 f29 1"/>
              <a:gd name="f36" fmla="*/ 5000438 f30 1"/>
              <a:gd name="f37" fmla="*/ 2700481 f29 1"/>
              <a:gd name="f38" fmla="*/ 5400962 f29 1"/>
              <a:gd name="f39" fmla="*/ 60675 f30 1"/>
              <a:gd name="f40" fmla="*/ 4210346 f29 1"/>
              <a:gd name="f41" fmla="*/ 0 f30 1"/>
              <a:gd name="f42" fmla="*/ 4110472 f29 1"/>
              <a:gd name="f43" fmla="*/ 1290491 f29 1"/>
              <a:gd name="f44" fmla="*/ 1190617 f29 1"/>
              <a:gd name="f45" fmla="+- f31 0 f1"/>
              <a:gd name="f46" fmla="*/ f34 1 5000438"/>
              <a:gd name="f47" fmla="*/ f35 1 5400962"/>
              <a:gd name="f48" fmla="*/ f36 1 5000438"/>
              <a:gd name="f49" fmla="*/ f37 1 5400962"/>
              <a:gd name="f50" fmla="*/ f38 1 5400962"/>
              <a:gd name="f51" fmla="*/ f39 1 5000438"/>
              <a:gd name="f52" fmla="*/ f40 1 5400962"/>
              <a:gd name="f53" fmla="*/ f41 1 5000438"/>
              <a:gd name="f54" fmla="*/ f42 1 5400962"/>
              <a:gd name="f55" fmla="*/ f43 1 5400962"/>
              <a:gd name="f56" fmla="*/ f44 1 5400962"/>
              <a:gd name="f57" fmla="*/ f25 1 f32"/>
              <a:gd name="f58" fmla="*/ f26 1 f32"/>
              <a:gd name="f59" fmla="*/ f25 1 f33"/>
              <a:gd name="f60" fmla="*/ f27 1 f33"/>
              <a:gd name="f61" fmla="*/ f46 1 f32"/>
              <a:gd name="f62" fmla="*/ f47 1 f33"/>
              <a:gd name="f63" fmla="*/ f48 1 f32"/>
              <a:gd name="f64" fmla="*/ f49 1 f33"/>
              <a:gd name="f65" fmla="*/ f50 1 f33"/>
              <a:gd name="f66" fmla="*/ f51 1 f32"/>
              <a:gd name="f67" fmla="*/ f52 1 f33"/>
              <a:gd name="f68" fmla="*/ f53 1 f32"/>
              <a:gd name="f69" fmla="*/ f54 1 f33"/>
              <a:gd name="f70" fmla="*/ f55 1 f33"/>
              <a:gd name="f71" fmla="*/ f56 1 f33"/>
              <a:gd name="f72" fmla="*/ f57 f23 1"/>
              <a:gd name="f73" fmla="*/ f58 f23 1"/>
              <a:gd name="f74" fmla="*/ f60 f24 1"/>
              <a:gd name="f75" fmla="*/ f59 f24 1"/>
              <a:gd name="f76" fmla="*/ f61 f23 1"/>
              <a:gd name="f77" fmla="*/ f62 f24 1"/>
              <a:gd name="f78" fmla="*/ f63 f23 1"/>
              <a:gd name="f79" fmla="*/ f64 f24 1"/>
              <a:gd name="f80" fmla="*/ f65 f24 1"/>
              <a:gd name="f81" fmla="*/ f66 f23 1"/>
              <a:gd name="f82" fmla="*/ f67 f24 1"/>
              <a:gd name="f83" fmla="*/ f68 f23 1"/>
              <a:gd name="f84" fmla="*/ f69 f24 1"/>
              <a:gd name="f85" fmla="*/ f70 f24 1"/>
              <a:gd name="f86" fmla="*/ f71 f24 1"/>
            </a:gdLst>
            <a:ahLst/>
            <a:cxnLst>
              <a:cxn ang="3cd4">
                <a:pos x="hc" y="t"/>
              </a:cxn>
              <a:cxn ang="0">
                <a:pos x="r" y="vc"/>
              </a:cxn>
              <a:cxn ang="cd4">
                <a:pos x="hc" y="b"/>
              </a:cxn>
              <a:cxn ang="cd2">
                <a:pos x="l" y="vc"/>
              </a:cxn>
              <a:cxn ang="f45">
                <a:pos x="f76" y="f77"/>
              </a:cxn>
              <a:cxn ang="f45">
                <a:pos x="f78" y="f79"/>
              </a:cxn>
              <a:cxn ang="f45">
                <a:pos x="f76" y="f80"/>
              </a:cxn>
              <a:cxn ang="f45">
                <a:pos x="f81" y="f82"/>
              </a:cxn>
              <a:cxn ang="f45">
                <a:pos x="f83" y="f84"/>
              </a:cxn>
              <a:cxn ang="f45">
                <a:pos x="f83" y="f85"/>
              </a:cxn>
              <a:cxn ang="f45">
                <a:pos x="f81" y="f86"/>
              </a:cxn>
              <a:cxn ang="f45">
                <a:pos x="f76" y="f77"/>
              </a:cxn>
            </a:cxnLst>
            <a:rect l="f72" t="f75" r="f73" b="f74"/>
            <a:pathLst>
              <a:path w="5000438" h="5400962">
                <a:moveTo>
                  <a:pt x="f8" y="f5"/>
                </a:moveTo>
                <a:cubicBezTo>
                  <a:pt x="f9" y="f5"/>
                  <a:pt x="f6" y="f10"/>
                  <a:pt x="f6" y="f11"/>
                </a:cubicBezTo>
                <a:cubicBezTo>
                  <a:pt x="f6" y="f12"/>
                  <a:pt x="f9" y="f7"/>
                  <a:pt x="f8" y="f7"/>
                </a:cubicBezTo>
                <a:cubicBezTo>
                  <a:pt x="f13" y="f7"/>
                  <a:pt x="f14" y="f15"/>
                  <a:pt x="f16" y="f17"/>
                </a:cubicBezTo>
                <a:lnTo>
                  <a:pt x="f5" y="f18"/>
                </a:lnTo>
                <a:lnTo>
                  <a:pt x="f5" y="f19"/>
                </a:lnTo>
                <a:lnTo>
                  <a:pt x="f16" y="f20"/>
                </a:lnTo>
                <a:cubicBezTo>
                  <a:pt x="f14" y="f21"/>
                  <a:pt x="f13" y="f5"/>
                  <a:pt x="f8" y="f5"/>
                </a:cubicBezTo>
                <a:close/>
              </a:path>
            </a:pathLst>
          </a:custGeom>
          <a:solidFill>
            <a:srgbClr val="FFFFFF"/>
          </a:solidFill>
          <a:ln w="12701" cap="flat">
            <a:solidFill>
              <a:srgbClr val="B4C7E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4" descr="A picture containing drawing&#10;&#10;Description automatically generated">
            <a:extLst>
              <a:ext uri="{FF2B5EF4-FFF2-40B4-BE49-F238E27FC236}">
                <a16:creationId xmlns:a16="http://schemas.microsoft.com/office/drawing/2014/main" id="{78E78762-95B2-4F33-950C-E768B79DCEE4}"/>
              </a:ext>
            </a:extLst>
          </p:cNvPr>
          <p:cNvPicPr>
            <a:picLocks noChangeAspect="1"/>
          </p:cNvPicPr>
          <p:nvPr/>
        </p:nvPicPr>
        <p:blipFill>
          <a:blip r:embed="rId3"/>
          <a:stretch>
            <a:fillRect/>
          </a:stretch>
        </p:blipFill>
        <p:spPr>
          <a:xfrm>
            <a:off x="846194" y="1629085"/>
            <a:ext cx="2828138" cy="3620018"/>
          </a:xfrm>
          <a:prstGeom prst="rect">
            <a:avLst/>
          </a:prstGeom>
          <a:noFill/>
          <a:ln cap="flat">
            <a:noFill/>
          </a:ln>
        </p:spPr>
      </p:pic>
      <p:sp>
        <p:nvSpPr>
          <p:cNvPr id="7" name="Content Placeholder 2">
            <a:extLst>
              <a:ext uri="{FF2B5EF4-FFF2-40B4-BE49-F238E27FC236}">
                <a16:creationId xmlns:a16="http://schemas.microsoft.com/office/drawing/2014/main" id="{8DB68AEA-B027-4B53-8CDD-AB2CE20E16C8}"/>
              </a:ext>
            </a:extLst>
          </p:cNvPr>
          <p:cNvSpPr txBox="1">
            <a:spLocks noGrp="1"/>
          </p:cNvSpPr>
          <p:nvPr>
            <p:ph idx="1"/>
          </p:nvPr>
        </p:nvSpPr>
        <p:spPr>
          <a:xfrm>
            <a:off x="6090571" y="1457325"/>
            <a:ext cx="5255230" cy="4603647"/>
          </a:xfrm>
        </p:spPr>
        <p:txBody>
          <a:bodyPr anchor="ctr"/>
          <a:lstStyle/>
          <a:p>
            <a:pPr lvl="0"/>
            <a:r>
              <a:rPr lang="en-GB" sz="2000" dirty="0"/>
              <a:t>Football</a:t>
            </a:r>
          </a:p>
          <a:p>
            <a:pPr lvl="0"/>
            <a:r>
              <a:rPr lang="en-GB" sz="2000" dirty="0"/>
              <a:t>Basketball</a:t>
            </a:r>
            <a:endParaRPr lang="en-GB" sz="2000" dirty="0">
              <a:cs typeface="Calibri"/>
            </a:endParaRPr>
          </a:p>
          <a:p>
            <a:pPr lvl="0"/>
            <a:r>
              <a:rPr lang="en-GB" sz="2000" dirty="0"/>
              <a:t>Dance</a:t>
            </a:r>
            <a:endParaRPr lang="en-GB" sz="2000" dirty="0">
              <a:cs typeface="Calibri"/>
            </a:endParaRPr>
          </a:p>
          <a:p>
            <a:pPr lvl="0"/>
            <a:r>
              <a:rPr lang="en-GB" sz="2000" dirty="0"/>
              <a:t>Resistance exercises with exercise bands, weight machines or handheld weights</a:t>
            </a:r>
            <a:endParaRPr lang="en-GB" sz="2000" dirty="0">
              <a:cs typeface="Calibri"/>
            </a:endParaRPr>
          </a:p>
          <a:p>
            <a:pPr lvl="0"/>
            <a:r>
              <a:rPr lang="en-GB" sz="2000" dirty="0"/>
              <a:t>Aerobics</a:t>
            </a:r>
            <a:endParaRPr lang="en-GB" sz="2000" dirty="0">
              <a:cs typeface="Calibri"/>
            </a:endParaRPr>
          </a:p>
          <a:p>
            <a:pPr lvl="0"/>
            <a:r>
              <a:rPr lang="en-GB" sz="2000" dirty="0"/>
              <a:t>Running</a:t>
            </a:r>
            <a:endParaRPr lang="en-GB" sz="2000" dirty="0">
              <a:cs typeface="Calibri"/>
            </a:endParaRPr>
          </a:p>
          <a:p>
            <a:pPr lvl="0"/>
            <a:r>
              <a:rPr lang="en-GB" sz="2000" dirty="0"/>
              <a:t>Badminton</a:t>
            </a:r>
          </a:p>
          <a:p>
            <a:pPr lvl="0"/>
            <a:r>
              <a:rPr lang="en-GB" sz="2000" dirty="0"/>
              <a:t>Skipping with a rope</a:t>
            </a:r>
            <a:endParaRPr lang="en-GB" sz="2000" dirty="0">
              <a:cs typeface="Calibri"/>
            </a:endParaRPr>
          </a:p>
          <a:p>
            <a:pPr lvl="0"/>
            <a:r>
              <a:rPr lang="en-GB" sz="2000" dirty="0"/>
              <a:t>Martial arts</a:t>
            </a:r>
            <a:endParaRPr lang="en-GB" sz="2000" dirty="0">
              <a:cs typeface="Calibri"/>
            </a:endParaRPr>
          </a:p>
          <a:p>
            <a:pPr lvl="0"/>
            <a:r>
              <a:rPr lang="en-GB" sz="2000" dirty="0"/>
              <a:t>Sit-ups, press-ups and other similar exercises</a:t>
            </a:r>
            <a:endParaRPr lang="en-GB" sz="2000" dirty="0">
              <a:cs typeface="Calibri"/>
            </a:endParaRPr>
          </a:p>
          <a:p>
            <a:pPr lvl="0"/>
            <a:endParaRPr lang="en-GB" sz="1400"/>
          </a:p>
        </p:txBody>
      </p:sp>
      <p:sp>
        <p:nvSpPr>
          <p:cNvPr id="8" name="Rectangle 6">
            <a:extLst>
              <a:ext uri="{FF2B5EF4-FFF2-40B4-BE49-F238E27FC236}">
                <a16:creationId xmlns:a16="http://schemas.microsoft.com/office/drawing/2014/main" id="{C518AF15-568B-44CA-902D-52A0C44269C9}"/>
              </a:ext>
            </a:extLst>
          </p:cNvPr>
          <p:cNvSpPr/>
          <p:nvPr/>
        </p:nvSpPr>
        <p:spPr>
          <a:xfrm>
            <a:off x="4552953" y="5904015"/>
            <a:ext cx="6096003" cy="64633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1" u="none" strike="noStrike" kern="1200" cap="none" spc="0" baseline="0">
                <a:solidFill>
                  <a:srgbClr val="FF0000"/>
                </a:solidFill>
                <a:uFillTx/>
                <a:latin typeface="Calibri"/>
              </a:rPr>
              <a:t>A reminder that you should still follow social distancing guidelines if doing some of these activities!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6D6BE127-463B-4A0A-A019-6C2D9D4DF11B}"/>
              </a:ext>
            </a:extLst>
          </p:cNvPr>
          <p:cNvSpPr>
            <a:spLocks noMove="1" noResize="1"/>
          </p:cNvSpPr>
          <p:nvPr/>
        </p:nvSpPr>
        <p:spPr>
          <a:xfrm>
            <a:off x="0" y="0"/>
            <a:ext cx="5614873" cy="6858000"/>
          </a:xfrm>
          <a:prstGeom prst="rect">
            <a:avLst/>
          </a:prstGeom>
          <a:gradFill>
            <a:gsLst>
              <a:gs pos="0">
                <a:srgbClr val="4472C4">
                  <a:alpha val="82000"/>
                </a:srgbClr>
              </a:gs>
              <a:gs pos="100000">
                <a:srgbClr val="4472C4">
                  <a:alpha val="60000"/>
                </a:srgbClr>
              </a:gs>
            </a:gsLst>
            <a:lin ang="4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11">
            <a:extLst>
              <a:ext uri="{FF2B5EF4-FFF2-40B4-BE49-F238E27FC236}">
                <a16:creationId xmlns:a16="http://schemas.microsoft.com/office/drawing/2014/main" id="{A841F495-B79D-40D6-A655-EE4D9BB02A99}"/>
              </a:ext>
            </a:extLst>
          </p:cNvPr>
          <p:cNvPicPr>
            <a:picLocks noMove="1" noResize="1"/>
          </p:cNvPicPr>
          <p:nvPr/>
        </p:nvPicPr>
        <p:blipFill>
          <a:blip r:embed="rId2"/>
          <a:stretch>
            <a:fillRect/>
          </a:stretch>
        </p:blipFill>
        <p:spPr>
          <a:xfrm>
            <a:off x="0" y="0"/>
            <a:ext cx="12191996" cy="6858000"/>
          </a:xfrm>
          <a:prstGeom prst="rect">
            <a:avLst/>
          </a:prstGeom>
          <a:noFill/>
          <a:ln cap="flat">
            <a:noFill/>
          </a:ln>
        </p:spPr>
      </p:pic>
      <p:sp>
        <p:nvSpPr>
          <p:cNvPr id="4" name="Title 1">
            <a:extLst>
              <a:ext uri="{FF2B5EF4-FFF2-40B4-BE49-F238E27FC236}">
                <a16:creationId xmlns:a16="http://schemas.microsoft.com/office/drawing/2014/main" id="{21DE60BD-865F-4C6E-9DFE-AC0A126371EA}"/>
              </a:ext>
            </a:extLst>
          </p:cNvPr>
          <p:cNvSpPr txBox="1">
            <a:spLocks noGrp="1"/>
          </p:cNvSpPr>
          <p:nvPr>
            <p:ph type="title"/>
          </p:nvPr>
        </p:nvSpPr>
        <p:spPr>
          <a:xfrm>
            <a:off x="6094101" y="802952"/>
            <a:ext cx="4977975" cy="1454051"/>
          </a:xfrm>
        </p:spPr>
        <p:txBody>
          <a:bodyPr/>
          <a:lstStyle/>
          <a:p>
            <a:pPr lvl="0"/>
            <a:r>
              <a:rPr lang="en-GB" b="1">
                <a:effectLst>
                  <a:outerShdw dist="38096" dir="2700000">
                    <a:srgbClr val="5B9BD5"/>
                  </a:outerShdw>
                </a:effectLst>
              </a:rPr>
              <a:t>Couch to 5k</a:t>
            </a:r>
            <a:endParaRPr lang="en-GB"/>
          </a:p>
        </p:txBody>
      </p:sp>
      <p:sp>
        <p:nvSpPr>
          <p:cNvPr id="5" name="Freeform 62">
            <a:extLst>
              <a:ext uri="{FF2B5EF4-FFF2-40B4-BE49-F238E27FC236}">
                <a16:creationId xmlns:a16="http://schemas.microsoft.com/office/drawing/2014/main" id="{D7C31270-F4CF-4DC9-A8D9-3EFF437C810C}"/>
              </a:ext>
            </a:extLst>
          </p:cNvPr>
          <p:cNvSpPr>
            <a:spLocks noMove="1" noResize="1"/>
          </p:cNvSpPr>
          <p:nvPr/>
        </p:nvSpPr>
        <p:spPr>
          <a:xfrm>
            <a:off x="0" y="738615"/>
            <a:ext cx="5000442" cy="5400958"/>
          </a:xfrm>
          <a:custGeom>
            <a:avLst/>
            <a:gdLst>
              <a:gd name="f0" fmla="val 10800000"/>
              <a:gd name="f1" fmla="val 5400000"/>
              <a:gd name="f2" fmla="val 180"/>
              <a:gd name="f3" fmla="val w"/>
              <a:gd name="f4" fmla="val h"/>
              <a:gd name="f5" fmla="val 0"/>
              <a:gd name="f6" fmla="val 5000438"/>
              <a:gd name="f7" fmla="val 5400962"/>
              <a:gd name="f8" fmla="val 2299956"/>
              <a:gd name="f9" fmla="val 3791390"/>
              <a:gd name="f10" fmla="val 1209047"/>
              <a:gd name="f11" fmla="val 2700481"/>
              <a:gd name="f12" fmla="val 4191915"/>
              <a:gd name="f13" fmla="val 1367810"/>
              <a:gd name="f14" fmla="val 545971"/>
              <a:gd name="f15" fmla="val 4928678"/>
              <a:gd name="f16" fmla="val 60675"/>
              <a:gd name="f17" fmla="val 4210346"/>
              <a:gd name="f18" fmla="val 4110472"/>
              <a:gd name="f19" fmla="val 1290491"/>
              <a:gd name="f20" fmla="val 1190617"/>
              <a:gd name="f21" fmla="val 472284"/>
              <a:gd name="f22" fmla="+- 0 0 -90"/>
              <a:gd name="f23" fmla="*/ f3 1 5000438"/>
              <a:gd name="f24" fmla="*/ f4 1 5400962"/>
              <a:gd name="f25" fmla="val f5"/>
              <a:gd name="f26" fmla="val f6"/>
              <a:gd name="f27" fmla="val f7"/>
              <a:gd name="f28" fmla="*/ f22 f0 1"/>
              <a:gd name="f29" fmla="+- f27 0 f25"/>
              <a:gd name="f30" fmla="+- f26 0 f25"/>
              <a:gd name="f31" fmla="*/ f28 1 f2"/>
              <a:gd name="f32" fmla="*/ f30 1 5000438"/>
              <a:gd name="f33" fmla="*/ f29 1 5400962"/>
              <a:gd name="f34" fmla="*/ 2299956 f30 1"/>
              <a:gd name="f35" fmla="*/ 0 f29 1"/>
              <a:gd name="f36" fmla="*/ 5000438 f30 1"/>
              <a:gd name="f37" fmla="*/ 2700481 f29 1"/>
              <a:gd name="f38" fmla="*/ 5400962 f29 1"/>
              <a:gd name="f39" fmla="*/ 60675 f30 1"/>
              <a:gd name="f40" fmla="*/ 4210346 f29 1"/>
              <a:gd name="f41" fmla="*/ 0 f30 1"/>
              <a:gd name="f42" fmla="*/ 4110472 f29 1"/>
              <a:gd name="f43" fmla="*/ 1290491 f29 1"/>
              <a:gd name="f44" fmla="*/ 1190617 f29 1"/>
              <a:gd name="f45" fmla="+- f31 0 f1"/>
              <a:gd name="f46" fmla="*/ f34 1 5000438"/>
              <a:gd name="f47" fmla="*/ f35 1 5400962"/>
              <a:gd name="f48" fmla="*/ f36 1 5000438"/>
              <a:gd name="f49" fmla="*/ f37 1 5400962"/>
              <a:gd name="f50" fmla="*/ f38 1 5400962"/>
              <a:gd name="f51" fmla="*/ f39 1 5000438"/>
              <a:gd name="f52" fmla="*/ f40 1 5400962"/>
              <a:gd name="f53" fmla="*/ f41 1 5000438"/>
              <a:gd name="f54" fmla="*/ f42 1 5400962"/>
              <a:gd name="f55" fmla="*/ f43 1 5400962"/>
              <a:gd name="f56" fmla="*/ f44 1 5400962"/>
              <a:gd name="f57" fmla="*/ f25 1 f32"/>
              <a:gd name="f58" fmla="*/ f26 1 f32"/>
              <a:gd name="f59" fmla="*/ f25 1 f33"/>
              <a:gd name="f60" fmla="*/ f27 1 f33"/>
              <a:gd name="f61" fmla="*/ f46 1 f32"/>
              <a:gd name="f62" fmla="*/ f47 1 f33"/>
              <a:gd name="f63" fmla="*/ f48 1 f32"/>
              <a:gd name="f64" fmla="*/ f49 1 f33"/>
              <a:gd name="f65" fmla="*/ f50 1 f33"/>
              <a:gd name="f66" fmla="*/ f51 1 f32"/>
              <a:gd name="f67" fmla="*/ f52 1 f33"/>
              <a:gd name="f68" fmla="*/ f53 1 f32"/>
              <a:gd name="f69" fmla="*/ f54 1 f33"/>
              <a:gd name="f70" fmla="*/ f55 1 f33"/>
              <a:gd name="f71" fmla="*/ f56 1 f33"/>
              <a:gd name="f72" fmla="*/ f57 f23 1"/>
              <a:gd name="f73" fmla="*/ f58 f23 1"/>
              <a:gd name="f74" fmla="*/ f60 f24 1"/>
              <a:gd name="f75" fmla="*/ f59 f24 1"/>
              <a:gd name="f76" fmla="*/ f61 f23 1"/>
              <a:gd name="f77" fmla="*/ f62 f24 1"/>
              <a:gd name="f78" fmla="*/ f63 f23 1"/>
              <a:gd name="f79" fmla="*/ f64 f24 1"/>
              <a:gd name="f80" fmla="*/ f65 f24 1"/>
              <a:gd name="f81" fmla="*/ f66 f23 1"/>
              <a:gd name="f82" fmla="*/ f67 f24 1"/>
              <a:gd name="f83" fmla="*/ f68 f23 1"/>
              <a:gd name="f84" fmla="*/ f69 f24 1"/>
              <a:gd name="f85" fmla="*/ f70 f24 1"/>
              <a:gd name="f86" fmla="*/ f71 f24 1"/>
            </a:gdLst>
            <a:ahLst/>
            <a:cxnLst>
              <a:cxn ang="3cd4">
                <a:pos x="hc" y="t"/>
              </a:cxn>
              <a:cxn ang="0">
                <a:pos x="r" y="vc"/>
              </a:cxn>
              <a:cxn ang="cd4">
                <a:pos x="hc" y="b"/>
              </a:cxn>
              <a:cxn ang="cd2">
                <a:pos x="l" y="vc"/>
              </a:cxn>
              <a:cxn ang="f45">
                <a:pos x="f76" y="f77"/>
              </a:cxn>
              <a:cxn ang="f45">
                <a:pos x="f78" y="f79"/>
              </a:cxn>
              <a:cxn ang="f45">
                <a:pos x="f76" y="f80"/>
              </a:cxn>
              <a:cxn ang="f45">
                <a:pos x="f81" y="f82"/>
              </a:cxn>
              <a:cxn ang="f45">
                <a:pos x="f83" y="f84"/>
              </a:cxn>
              <a:cxn ang="f45">
                <a:pos x="f83" y="f85"/>
              </a:cxn>
              <a:cxn ang="f45">
                <a:pos x="f81" y="f86"/>
              </a:cxn>
              <a:cxn ang="f45">
                <a:pos x="f76" y="f77"/>
              </a:cxn>
            </a:cxnLst>
            <a:rect l="f72" t="f75" r="f73" b="f74"/>
            <a:pathLst>
              <a:path w="5000438" h="5400962">
                <a:moveTo>
                  <a:pt x="f8" y="f5"/>
                </a:moveTo>
                <a:cubicBezTo>
                  <a:pt x="f9" y="f5"/>
                  <a:pt x="f6" y="f10"/>
                  <a:pt x="f6" y="f11"/>
                </a:cubicBezTo>
                <a:cubicBezTo>
                  <a:pt x="f6" y="f12"/>
                  <a:pt x="f9" y="f7"/>
                  <a:pt x="f8" y="f7"/>
                </a:cubicBezTo>
                <a:cubicBezTo>
                  <a:pt x="f13" y="f7"/>
                  <a:pt x="f14" y="f15"/>
                  <a:pt x="f16" y="f17"/>
                </a:cubicBezTo>
                <a:lnTo>
                  <a:pt x="f5" y="f18"/>
                </a:lnTo>
                <a:lnTo>
                  <a:pt x="f5" y="f19"/>
                </a:lnTo>
                <a:lnTo>
                  <a:pt x="f16" y="f20"/>
                </a:lnTo>
                <a:cubicBezTo>
                  <a:pt x="f14" y="f21"/>
                  <a:pt x="f13" y="f5"/>
                  <a:pt x="f8" y="f5"/>
                </a:cubicBez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4" descr="A picture containing game&#10;&#10;Description automatically generated">
            <a:extLst>
              <a:ext uri="{FF2B5EF4-FFF2-40B4-BE49-F238E27FC236}">
                <a16:creationId xmlns:a16="http://schemas.microsoft.com/office/drawing/2014/main" id="{50DE8996-72D0-4B3E-BED9-53A5FF7376DA}"/>
              </a:ext>
            </a:extLst>
          </p:cNvPr>
          <p:cNvPicPr>
            <a:picLocks noChangeAspect="1"/>
          </p:cNvPicPr>
          <p:nvPr/>
        </p:nvPicPr>
        <p:blipFill>
          <a:blip r:embed="rId3">
            <a:alphaModFix/>
          </a:blip>
          <a:srcRect l="3715" r="740" b="-3"/>
          <a:stretch>
            <a:fillRect/>
          </a:stretch>
        </p:blipFill>
        <p:spPr>
          <a:xfrm>
            <a:off x="865401" y="1385741"/>
            <a:ext cx="2778411" cy="3783948"/>
          </a:xfrm>
          <a:prstGeom prst="rect">
            <a:avLst/>
          </a:prstGeom>
          <a:noFill/>
          <a:ln cap="flat">
            <a:noFill/>
          </a:ln>
        </p:spPr>
      </p:pic>
      <p:sp>
        <p:nvSpPr>
          <p:cNvPr id="7" name="Content Placeholder 2">
            <a:extLst>
              <a:ext uri="{FF2B5EF4-FFF2-40B4-BE49-F238E27FC236}">
                <a16:creationId xmlns:a16="http://schemas.microsoft.com/office/drawing/2014/main" id="{AB44064F-C1CD-4D5E-87FE-46B54C9F0701}"/>
              </a:ext>
            </a:extLst>
          </p:cNvPr>
          <p:cNvSpPr txBox="1">
            <a:spLocks noGrp="1"/>
          </p:cNvSpPr>
          <p:nvPr>
            <p:ph idx="1"/>
          </p:nvPr>
        </p:nvSpPr>
        <p:spPr>
          <a:xfrm>
            <a:off x="6090571" y="2421678"/>
            <a:ext cx="4977582" cy="3639284"/>
          </a:xfrm>
        </p:spPr>
        <p:txBody>
          <a:bodyPr anchor="ctr"/>
          <a:lstStyle/>
          <a:p>
            <a:pPr lvl="0"/>
            <a:r>
              <a:rPr lang="en-GB" sz="3200">
                <a:hlinkClick r:id="rId4"/>
              </a:rPr>
              <a:t>https://www.nhs.uk/live-well/exercise/couch-to-5k-week-by-week/</a:t>
            </a:r>
            <a:endParaRPr lang="en-GB" sz="3200"/>
          </a:p>
          <a:p>
            <a:pPr lvl="0"/>
            <a:endParaRPr lang="en-GB" sz="2000"/>
          </a:p>
          <a:p>
            <a:pPr lvl="0"/>
            <a:r>
              <a:rPr lang="en-GB" sz="2000"/>
              <a:t>This programme is designed to help improve your running ability.</a:t>
            </a:r>
          </a:p>
          <a:p>
            <a:pPr lvl="0"/>
            <a:endParaRPr lang="en-GB" sz="2000"/>
          </a:p>
          <a:p>
            <a:pPr lvl="0"/>
            <a:r>
              <a:rPr lang="en-GB" sz="2000"/>
              <a:t>Please click on the link to check it out!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7D2E-DCD8-4BFE-8F12-201B9425A18C}"/>
              </a:ext>
            </a:extLst>
          </p:cNvPr>
          <p:cNvSpPr txBox="1">
            <a:spLocks noGrp="1"/>
          </p:cNvSpPr>
          <p:nvPr>
            <p:ph type="title"/>
          </p:nvPr>
        </p:nvSpPr>
        <p:spPr/>
        <p:txBody>
          <a:bodyPr/>
          <a:lstStyle/>
          <a:p>
            <a:pPr lvl="0"/>
            <a:r>
              <a:rPr lang="en-GB" b="1" dirty="0">
                <a:effectLst>
                  <a:outerShdw dist="38096" dir="2700000">
                    <a:srgbClr val="5B9BD5"/>
                  </a:outerShdw>
                </a:effectLst>
              </a:rPr>
              <a:t>10 minute Workouts</a:t>
            </a:r>
            <a:endParaRPr lang="en-GB" dirty="0"/>
          </a:p>
        </p:txBody>
      </p:sp>
      <p:sp>
        <p:nvSpPr>
          <p:cNvPr id="3" name="Content Placeholder 2">
            <a:extLst>
              <a:ext uri="{FF2B5EF4-FFF2-40B4-BE49-F238E27FC236}">
                <a16:creationId xmlns:a16="http://schemas.microsoft.com/office/drawing/2014/main" id="{344CBFB3-CA97-4740-8CEE-D3040DA647B8}"/>
              </a:ext>
            </a:extLst>
          </p:cNvPr>
          <p:cNvSpPr txBox="1">
            <a:spLocks noGrp="1"/>
          </p:cNvSpPr>
          <p:nvPr>
            <p:ph idx="1"/>
          </p:nvPr>
        </p:nvSpPr>
        <p:spPr/>
        <p:txBody>
          <a:bodyPr/>
          <a:lstStyle/>
          <a:p>
            <a:pPr lvl="0">
              <a:lnSpc>
                <a:spcPct val="80000"/>
              </a:lnSpc>
            </a:pPr>
            <a:r>
              <a:rPr lang="en-GB"/>
              <a:t>Click on the links below to access different workouts looking at specific muscle groups and cardio.</a:t>
            </a:r>
          </a:p>
          <a:p>
            <a:pPr lvl="0">
              <a:lnSpc>
                <a:spcPct val="80000"/>
              </a:lnSpc>
            </a:pPr>
            <a:endParaRPr lang="en-GB"/>
          </a:p>
          <a:p>
            <a:pPr lvl="0">
              <a:lnSpc>
                <a:spcPct val="80000"/>
              </a:lnSpc>
            </a:pPr>
            <a:r>
              <a:rPr lang="en-GB">
                <a:hlinkClick r:id="rId2"/>
              </a:rPr>
              <a:t>https://www.nhs.uk/live-well/exercise/10-minute-abs-workout/</a:t>
            </a:r>
            <a:endParaRPr lang="en-GB"/>
          </a:p>
          <a:p>
            <a:pPr lvl="0">
              <a:lnSpc>
                <a:spcPct val="80000"/>
              </a:lnSpc>
            </a:pPr>
            <a:r>
              <a:rPr lang="en-GB">
                <a:hlinkClick r:id="rId3"/>
              </a:rPr>
              <a:t>https://www.nhs.uk/live-well/exercise/10-minute-upper-arms-workout/</a:t>
            </a:r>
            <a:endParaRPr lang="en-GB"/>
          </a:p>
          <a:p>
            <a:pPr lvl="0">
              <a:lnSpc>
                <a:spcPct val="80000"/>
              </a:lnSpc>
            </a:pPr>
            <a:r>
              <a:rPr lang="en-GB">
                <a:hlinkClick r:id="rId4"/>
              </a:rPr>
              <a:t>https://www.nhs.uk/live-well/exercise/10-minute-home-cardio-workout/</a:t>
            </a:r>
            <a:endParaRPr lang="en-GB"/>
          </a:p>
          <a:p>
            <a:pPr lvl="0">
              <a:lnSpc>
                <a:spcPct val="80000"/>
              </a:lnSpc>
            </a:pPr>
            <a:r>
              <a:rPr lang="en-GB">
                <a:hlinkClick r:id="rId5"/>
              </a:rPr>
              <a:t>https://www.nhs.uk/live-well/exercise/10-minute-legs-bums-tums-home-workout/</a:t>
            </a:r>
            <a:endParaRPr lang="en-GB"/>
          </a:p>
          <a:p>
            <a:pPr lvl="0">
              <a:lnSpc>
                <a:spcPct val="80000"/>
              </a:lnSpc>
            </a:pPr>
            <a:endParaRPr lang="en-GB"/>
          </a:p>
          <a:p>
            <a:pPr lvl="0">
              <a:lnSpc>
                <a:spcPct val="80000"/>
              </a:lnSpc>
            </a:pP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6BF26B-2360-4679-B50D-054518877AEE}"/>
              </a:ext>
            </a:extLst>
          </p:cNvPr>
          <p:cNvSpPr txBox="1">
            <a:spLocks noGrp="1"/>
          </p:cNvSpPr>
          <p:nvPr>
            <p:ph type="title"/>
          </p:nvPr>
        </p:nvSpPr>
        <p:spPr>
          <a:xfrm>
            <a:off x="6094105" y="802955"/>
            <a:ext cx="4977976" cy="1454051"/>
          </a:xfrm>
        </p:spPr>
        <p:txBody>
          <a:bodyPr>
            <a:normAutofit/>
          </a:bodyPr>
          <a:lstStyle/>
          <a:p>
            <a:r>
              <a:rPr lang="en-GB" b="1" dirty="0">
                <a:effectLst>
                  <a:outerShdw dist="38096" dir="2700000">
                    <a:srgbClr val="5B9BD5"/>
                  </a:outerShdw>
                </a:effectLst>
              </a:rPr>
              <a:t>The Body Coach</a:t>
            </a:r>
            <a:endParaRPr lang="en-GB" dirty="0"/>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standing in front of a brick wall&#10;&#10;Description automatically generated">
            <a:extLst>
              <a:ext uri="{FF2B5EF4-FFF2-40B4-BE49-F238E27FC236}">
                <a16:creationId xmlns:a16="http://schemas.microsoft.com/office/drawing/2014/main" id="{87B52E65-6137-4947-B209-56125C0C1F20}"/>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3693" r="24357" b="2"/>
          <a:stretch/>
        </p:blipFill>
        <p:spPr>
          <a:xfrm>
            <a:off x="873416" y="1946506"/>
            <a:ext cx="2832823" cy="296498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76204B2A-D086-4E8C-A7D9-B62100A91A96}"/>
              </a:ext>
            </a:extLst>
          </p:cNvPr>
          <p:cNvSpPr txBox="1">
            <a:spLocks noGrp="1"/>
          </p:cNvSpPr>
          <p:nvPr>
            <p:ph idx="1"/>
          </p:nvPr>
        </p:nvSpPr>
        <p:spPr>
          <a:xfrm>
            <a:off x="5614876" y="2421682"/>
            <a:ext cx="5703708" cy="3639289"/>
          </a:xfrm>
        </p:spPr>
        <p:txBody>
          <a:bodyPr anchor="ctr">
            <a:noAutofit/>
          </a:bodyPr>
          <a:lstStyle/>
          <a:p>
            <a:r>
              <a:rPr lang="en-GB" sz="2400" dirty="0"/>
              <a:t>On this website you will find free home work outs.</a:t>
            </a:r>
          </a:p>
          <a:p>
            <a:endParaRPr lang="en-GB" sz="2400" dirty="0"/>
          </a:p>
          <a:p>
            <a:r>
              <a:rPr lang="en-GB" sz="2400" dirty="0"/>
              <a:t>Every weekday morning from 9am there is a live ‘PE’ lesson designed to keep you active. </a:t>
            </a:r>
            <a:r>
              <a:rPr lang="en-GB" sz="2400" b="1" i="1" dirty="0">
                <a:solidFill>
                  <a:srgbClr val="FF0000"/>
                </a:solidFill>
              </a:rPr>
              <a:t>If you miss this, you can catch up!</a:t>
            </a:r>
          </a:p>
          <a:p>
            <a:endParaRPr lang="en-GB" sz="2400" dirty="0"/>
          </a:p>
          <a:p>
            <a:r>
              <a:rPr lang="en-GB" sz="2400" dirty="0">
                <a:hlinkClick r:id="rId4"/>
              </a:rPr>
              <a:t>https://www.youtube.com/c/thebodycoachtv</a:t>
            </a:r>
            <a:r>
              <a:rPr lang="en-GB" sz="24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25C0D9-81FE-44A9-8A09-E0FE89E580E3}"/>
              </a:ext>
            </a:extLst>
          </p:cNvPr>
          <p:cNvSpPr>
            <a:spLocks noGrp="1"/>
          </p:cNvSpPr>
          <p:nvPr>
            <p:ph type="title"/>
          </p:nvPr>
        </p:nvSpPr>
        <p:spPr>
          <a:xfrm>
            <a:off x="5852526" y="70003"/>
            <a:ext cx="4977976" cy="1454051"/>
          </a:xfrm>
        </p:spPr>
        <p:txBody>
          <a:bodyPr>
            <a:normAutofit/>
          </a:bodyPr>
          <a:lstStyle/>
          <a:p>
            <a:r>
              <a:rPr lang="en-GB" b="1" dirty="0">
                <a:effectLst>
                  <a:outerShdw dist="38096" dir="2700000">
                    <a:srgbClr val="5B9BD5"/>
                  </a:outerShdw>
                </a:effectLst>
              </a:rPr>
              <a:t>Football</a:t>
            </a:r>
            <a:endParaRPr lang="en-GB" dirty="0"/>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rowd of people watching a football game&#10;&#10;Description automatically generated">
            <a:extLst>
              <a:ext uri="{FF2B5EF4-FFF2-40B4-BE49-F238E27FC236}">
                <a16:creationId xmlns:a16="http://schemas.microsoft.com/office/drawing/2014/main" id="{823E9BE8-0D5E-4C3B-80AC-FF821615A1DE}"/>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341" r="2548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1E4D3FC2-FF0C-492D-960A-57E8162F27FF}"/>
              </a:ext>
            </a:extLst>
          </p:cNvPr>
          <p:cNvSpPr>
            <a:spLocks noGrp="1"/>
          </p:cNvSpPr>
          <p:nvPr>
            <p:ph idx="1"/>
          </p:nvPr>
        </p:nvSpPr>
        <p:spPr>
          <a:xfrm>
            <a:off x="5614876" y="1313234"/>
            <a:ext cx="6087498" cy="4747737"/>
          </a:xfrm>
        </p:spPr>
        <p:txBody>
          <a:bodyPr anchor="ctr">
            <a:normAutofit/>
          </a:bodyPr>
          <a:lstStyle/>
          <a:p>
            <a:r>
              <a:rPr lang="en-GB" sz="2400" dirty="0"/>
              <a:t>Click the links below to access some football challenges and individual drills to improve skills.</a:t>
            </a:r>
          </a:p>
          <a:p>
            <a:endParaRPr lang="en-GB" sz="2400" dirty="0"/>
          </a:p>
          <a:p>
            <a:r>
              <a:rPr lang="en-GB" sz="2400" dirty="0">
                <a:hlinkClick r:id="rId5"/>
              </a:rPr>
              <a:t>https://www.youtube.com/watch?v=z7jP3moQi9c</a:t>
            </a:r>
            <a:endParaRPr lang="en-GB" sz="2400" dirty="0"/>
          </a:p>
          <a:p>
            <a:r>
              <a:rPr lang="en-GB" sz="2400" dirty="0">
                <a:hlinkClick r:id="rId6"/>
              </a:rPr>
              <a:t>https://www.youtube.com/watch?v=uQm7c7kLZds</a:t>
            </a:r>
            <a:endParaRPr lang="en-GB" sz="2400" dirty="0"/>
          </a:p>
          <a:p>
            <a:r>
              <a:rPr lang="en-GB" sz="2400" dirty="0">
                <a:hlinkClick r:id="rId7"/>
              </a:rPr>
              <a:t>https://www.youtube.com/watch?v=t87J9hlTaFc</a:t>
            </a:r>
            <a:endParaRPr lang="en-GB" sz="2400" dirty="0"/>
          </a:p>
          <a:p>
            <a:endParaRPr lang="en-GB" sz="2000" dirty="0"/>
          </a:p>
        </p:txBody>
      </p:sp>
    </p:spTree>
    <p:extLst>
      <p:ext uri="{BB962C8B-B14F-4D97-AF65-F5344CB8AC3E}">
        <p14:creationId xmlns:p14="http://schemas.microsoft.com/office/powerpoint/2010/main" val="642434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E4B59EFA63EA42A52546A1EC8FC5AB" ma:contentTypeVersion="7" ma:contentTypeDescription="Create a new document." ma:contentTypeScope="" ma:versionID="89551580d1c2ad0064908de7a8cbbbdf">
  <xsd:schema xmlns:xsd="http://www.w3.org/2001/XMLSchema" xmlns:xs="http://www.w3.org/2001/XMLSchema" xmlns:p="http://schemas.microsoft.com/office/2006/metadata/properties" xmlns:ns2="f3258730-969c-4f9b-8ea2-3dd58cddb57f" xmlns:ns3="cdba3fc6-b846-4a3d-a790-add451692803" targetNamespace="http://schemas.microsoft.com/office/2006/metadata/properties" ma:root="true" ma:fieldsID="3d8bdeafeac368cd00460e8286acb9ae" ns2:_="" ns3:_="">
    <xsd:import namespace="f3258730-969c-4f9b-8ea2-3dd58cddb57f"/>
    <xsd:import namespace="cdba3fc6-b846-4a3d-a790-add4516928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58730-969c-4f9b-8ea2-3dd58cddb5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ba3fc6-b846-4a3d-a790-add45169280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282B56-BF14-4898-8BE0-C2EF552D850A}">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0D73A5A4-7132-414B-B70B-AE642FB56C1F}">
  <ds:schemaRefs>
    <ds:schemaRef ds:uri="http://schemas.microsoft.com/office/2006/metadata/contentType"/>
    <ds:schemaRef ds:uri="http://schemas.microsoft.com/office/2006/metadata/properties/metaAttributes"/>
    <ds:schemaRef ds:uri="http://www.w3.org/2000/xmlns/"/>
    <ds:schemaRef ds:uri="http://www.w3.org/2001/XMLSchema"/>
    <ds:schemaRef ds:uri="f3258730-969c-4f9b-8ea2-3dd58cddb57f"/>
    <ds:schemaRef ds:uri="cdba3fc6-b846-4a3d-a790-add45169280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95A462-903A-4073-933D-1D85AAF618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1558</TotalTime>
  <Words>2546</Words>
  <Application>Microsoft Office PowerPoint</Application>
  <PresentationFormat>Widescreen</PresentationFormat>
  <Paragraphs>256</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Gleniffer PE Health and Wellbeing Guide </vt:lpstr>
      <vt:lpstr>Introduction </vt:lpstr>
      <vt:lpstr>Physical Activity</vt:lpstr>
      <vt:lpstr>Moderate Activity</vt:lpstr>
      <vt:lpstr>What activities strengthens bones and muscles? </vt:lpstr>
      <vt:lpstr>Couch to 5k</vt:lpstr>
      <vt:lpstr>10 minute Workouts</vt:lpstr>
      <vt:lpstr>The Body Coach</vt:lpstr>
      <vt:lpstr>Football</vt:lpstr>
      <vt:lpstr>Dance</vt:lpstr>
      <vt:lpstr>Mental Health and Wellbeing</vt:lpstr>
      <vt:lpstr>What is Mental Health and Mental Wellbeing?</vt:lpstr>
      <vt:lpstr>Mental Health and Mental Wellbeing</vt:lpstr>
      <vt:lpstr>Connect</vt:lpstr>
      <vt:lpstr>Connect</vt:lpstr>
      <vt:lpstr>Connect</vt:lpstr>
      <vt:lpstr>Be physically active</vt:lpstr>
      <vt:lpstr>Learn new skills</vt:lpstr>
      <vt:lpstr>Learn new skills</vt:lpstr>
      <vt:lpstr>Be kind to others</vt:lpstr>
      <vt:lpstr>Be kind to others</vt:lpstr>
      <vt:lpstr>Anxiety</vt:lpstr>
      <vt:lpstr>Mindfulness</vt:lpstr>
      <vt:lpstr>Deep Breathing</vt:lpstr>
      <vt:lpstr>Deep Breathing</vt:lpstr>
      <vt:lpstr>Apps to help</vt:lpstr>
      <vt:lpstr>Useful Links</vt:lpstr>
      <vt:lpstr>Stay busy</vt:lpstr>
      <vt:lpstr>Stay busy</vt:lpstr>
      <vt:lpstr>Nutrition/Diet</vt:lpstr>
      <vt:lpstr>Nutrition/Diet</vt:lpstr>
      <vt:lpstr>Screen Time</vt:lpstr>
      <vt:lpstr>Screen Time</vt:lpstr>
      <vt:lpstr>Screen Time</vt:lpstr>
      <vt:lpstr>Sleep</vt:lpstr>
      <vt:lpstr>Winding down before sleep…</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Margaret Mary’s PE Health and Wellbeing Guide</dc:title>
  <dc:creator>Mr Tracey</dc:creator>
  <cp:lastModifiedBy>The MacDougall's</cp:lastModifiedBy>
  <cp:revision>28</cp:revision>
  <dcterms:created xsi:type="dcterms:W3CDTF">2020-03-25T13:42:32Z</dcterms:created>
  <dcterms:modified xsi:type="dcterms:W3CDTF">2020-05-07T13:51:54Z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0x0101007DE4B59EFA63EA42A52546A1EC8FC5AB</vt:lpwstr>
  </property>
</Properties>
</file>